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0" r:id="rId3"/>
    <p:sldId id="261" r:id="rId4"/>
    <p:sldId id="284" r:id="rId5"/>
    <p:sldId id="285" r:id="rId6"/>
    <p:sldId id="286" r:id="rId7"/>
    <p:sldId id="287" r:id="rId8"/>
    <p:sldId id="263" r:id="rId9"/>
    <p:sldId id="288" r:id="rId10"/>
    <p:sldId id="283" r:id="rId11"/>
    <p:sldId id="289" r:id="rId12"/>
    <p:sldId id="265" r:id="rId13"/>
    <p:sldId id="264" r:id="rId14"/>
    <p:sldId id="266" r:id="rId15"/>
    <p:sldId id="271" r:id="rId16"/>
    <p:sldId id="272" r:id="rId17"/>
    <p:sldId id="273" r:id="rId18"/>
    <p:sldId id="290" r:id="rId19"/>
    <p:sldId id="267" r:id="rId20"/>
    <p:sldId id="268" r:id="rId21"/>
    <p:sldId id="269" r:id="rId22"/>
    <p:sldId id="291" r:id="rId23"/>
    <p:sldId id="292" r:id="rId24"/>
    <p:sldId id="294" r:id="rId25"/>
    <p:sldId id="295" r:id="rId26"/>
    <p:sldId id="2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66" d="100"/>
          <a:sy n="66"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A3675-6E40-480D-8130-67E5661DAE61}" type="datetimeFigureOut">
              <a:rPr lang="en-US" smtClean="0"/>
              <a:pPr/>
              <a:t>3/11/2019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94C56-5C50-4FD3-9145-256ADEADFC90}" type="slidenum">
              <a:rPr lang="en-US" smtClean="0"/>
              <a:pPr/>
              <a:t>‹#›</a:t>
            </a:fld>
            <a:endParaRPr lang="en-US"/>
          </a:p>
        </p:txBody>
      </p:sp>
    </p:spTree>
    <p:extLst>
      <p:ext uri="{BB962C8B-B14F-4D97-AF65-F5344CB8AC3E}">
        <p14:creationId xmlns:p14="http://schemas.microsoft.com/office/powerpoint/2010/main" val="322451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294C56-5C50-4FD3-9145-256ADEADFC9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CDA466-415D-4916-BA53-E7E671852EA7}"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9444D-A5AA-49BE-ABCF-030DF56B8531}"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794EE-96A4-43F4-976C-07585918DDEE}"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B6243-9E58-4F86-9513-1E062E0C2B9A}"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90953-A3BB-448C-ABFD-C0562DD67C49}"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43D55B-E79B-4787-A32D-CFFF10BD051E}"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1BD0D-C5EF-4268-A151-90C78FD9D07D}" type="datetime1">
              <a:rPr lang="en-US" smtClean="0"/>
              <a:pPr/>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D6E4DE-BE92-4FF7-AEE7-EE9944085B2F}" type="datetime1">
              <a:rPr lang="en-US" smtClean="0"/>
              <a:pPr/>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35EE5-3258-478F-B346-61EE26CE9E52}" type="datetime1">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95DA2-4DF2-4090-80E2-853F3E6748AA}"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9E079-BF7F-4219-9730-6552B927F3D6}"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E2DC2-54D1-44E4-AEB8-32BFA9F7D675}" type="datetime1">
              <a:rPr lang="en-US" smtClean="0"/>
              <a:pPr/>
              <a:t>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FD98C-5189-4B6D-BB26-D9B30D4D68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1.emf"/><Relationship Id="rId5" Type="http://schemas.openxmlformats.org/officeDocument/2006/relationships/oleObject" Target="../embeddings/oleObject11.bin"/><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4.emf"/><Relationship Id="rId5" Type="http://schemas.openxmlformats.org/officeDocument/2006/relationships/oleObject" Target="../embeddings/oleObject14.bin"/><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emf"/><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Slide Number Placeholder 7"/>
          <p:cNvSpPr>
            <a:spLocks noGrp="1"/>
          </p:cNvSpPr>
          <p:nvPr>
            <p:ph type="sldNum" sz="quarter" idx="12"/>
          </p:nvPr>
        </p:nvSpPr>
        <p:spPr/>
        <p:txBody>
          <a:bodyPr/>
          <a:lstStyle/>
          <a:p>
            <a:fld id="{834FD98C-5189-4B6D-BB26-D9B30D4D681E}" type="slidenum">
              <a:rPr lang="en-US" smtClean="0"/>
              <a:pPr/>
              <a:t>1</a:t>
            </a:fld>
            <a:endParaRPr lang="en-US"/>
          </a:p>
        </p:txBody>
      </p:sp>
      <p:sp>
        <p:nvSpPr>
          <p:cNvPr id="2" name="مستطيل 1"/>
          <p:cNvSpPr/>
          <p:nvPr/>
        </p:nvSpPr>
        <p:spPr>
          <a:xfrm>
            <a:off x="657357" y="1268760"/>
            <a:ext cx="8136904" cy="4524315"/>
          </a:xfrm>
          <a:prstGeom prst="rect">
            <a:avLst/>
          </a:prstGeom>
        </p:spPr>
        <p:txBody>
          <a:bodyPr wrap="square">
            <a:spAutoFit/>
          </a:bodyPr>
          <a:lstStyle/>
          <a:p>
            <a:pPr lvl="0"/>
            <a:r>
              <a:rPr lang="en-US" sz="3200" b="1" dirty="0" err="1">
                <a:solidFill>
                  <a:srgbClr val="7030A0"/>
                </a:solidFill>
              </a:rPr>
              <a:t>Lec</a:t>
            </a:r>
            <a:r>
              <a:rPr lang="en-US" sz="3200" b="1" dirty="0">
                <a:solidFill>
                  <a:srgbClr val="7030A0"/>
                </a:solidFill>
              </a:rPr>
              <a:t> </a:t>
            </a:r>
            <a:r>
              <a:rPr lang="en-US" sz="3200" b="1" dirty="0" smtClean="0">
                <a:solidFill>
                  <a:srgbClr val="7030A0"/>
                </a:solidFill>
              </a:rPr>
              <a:t>4                                                           </a:t>
            </a:r>
            <a:r>
              <a:rPr lang="en-US" sz="3200" b="1" dirty="0">
                <a:solidFill>
                  <a:srgbClr val="7030A0"/>
                </a:solidFill>
              </a:rPr>
              <a:t>5th stage</a:t>
            </a:r>
          </a:p>
          <a:p>
            <a:pPr lvl="0"/>
            <a:endParaRPr lang="en-US" sz="3200" b="1" dirty="0">
              <a:solidFill>
                <a:srgbClr val="C00000"/>
              </a:solidFill>
            </a:endParaRPr>
          </a:p>
          <a:p>
            <a:pPr lvl="0"/>
            <a:r>
              <a:rPr lang="en-US" sz="3200" b="1" dirty="0">
                <a:solidFill>
                  <a:srgbClr val="C00000"/>
                </a:solidFill>
              </a:rPr>
              <a:t>Advanced Pharmaceutical  Chemistry </a:t>
            </a:r>
          </a:p>
          <a:p>
            <a:pPr lvl="0"/>
            <a:r>
              <a:rPr lang="en-US" sz="3200" b="1" dirty="0">
                <a:solidFill>
                  <a:srgbClr val="C00000"/>
                </a:solidFill>
              </a:rPr>
              <a:t>                 2018-2019</a:t>
            </a:r>
          </a:p>
          <a:p>
            <a:pPr lvl="0"/>
            <a:endParaRPr lang="en-US" sz="3200" b="1" dirty="0">
              <a:solidFill>
                <a:srgbClr val="C00000"/>
              </a:solidFill>
            </a:endParaRP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p>
          <a:p>
            <a:pPr lvl="0"/>
            <a:endParaRPr lang="en-US" sz="3200" b="1" dirty="0">
              <a:solidFill>
                <a:srgbClr val="002060"/>
              </a:solidFill>
              <a:cs typeface="Times New Roman"/>
            </a:endParaRPr>
          </a:p>
          <a:p>
            <a:pPr lvl="0"/>
            <a:endParaRPr lang="en-US" sz="3200" b="1" dirty="0">
              <a:solidFill>
                <a:srgbClr val="002060"/>
              </a:solidFil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10</a:t>
            </a:fld>
            <a:endParaRPr lang="en-US"/>
          </a:p>
        </p:txBody>
      </p:sp>
      <p:sp>
        <p:nvSpPr>
          <p:cNvPr id="6" name="Rectangle 5"/>
          <p:cNvSpPr>
            <a:spLocks noChangeArrowheads="1"/>
          </p:cNvSpPr>
          <p:nvPr/>
        </p:nvSpPr>
        <p:spPr bwMode="auto">
          <a:xfrm>
            <a:off x="467544" y="180021"/>
            <a:ext cx="867645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Most chemical shift have values between 0-10. In the τ scale, signal for standard reference, TMS is taken as 10 ppm. The two scales are related by the expression,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كائن 6"/>
          <p:cNvGraphicFramePr>
            <a:graphicFrameLocks noChangeAspect="1"/>
          </p:cNvGraphicFramePr>
          <p:nvPr>
            <p:extLst>
              <p:ext uri="{D42A27DB-BD31-4B8C-83A1-F6EECF244321}">
                <p14:modId xmlns:p14="http://schemas.microsoft.com/office/powerpoint/2010/main" val="738699990"/>
              </p:ext>
            </p:extLst>
          </p:nvPr>
        </p:nvGraphicFramePr>
        <p:xfrm>
          <a:off x="2195736" y="2132856"/>
          <a:ext cx="3469769" cy="1212329"/>
        </p:xfrm>
        <a:graphic>
          <a:graphicData uri="http://schemas.openxmlformats.org/presentationml/2006/ole">
            <mc:AlternateContent xmlns:mc="http://schemas.openxmlformats.org/markup-compatibility/2006">
              <mc:Choice xmlns:v="urn:schemas-microsoft-com:vml" Requires="v">
                <p:oleObj spid="_x0000_s35850" name="CS ChemDraw Drawing" r:id="rId3" imgW="793623" imgH="280035" progId="ChemDraw.Document.6.0">
                  <p:embed/>
                </p:oleObj>
              </mc:Choice>
              <mc:Fallback>
                <p:oleObj name="CS ChemDraw Drawing" r:id="rId3" imgW="793623" imgH="280035" progId="ChemDraw.Document.6.0">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132856"/>
                        <a:ext cx="3469769" cy="1212329"/>
                      </a:xfrm>
                      <a:prstGeom prst="rect">
                        <a:avLst/>
                      </a:prstGeom>
                      <a:noFill/>
                    </p:spPr>
                  </p:pic>
                </p:oleObj>
              </mc:Fallback>
            </mc:AlternateContent>
          </a:graphicData>
        </a:graphic>
      </p:graphicFrame>
      <p:sp>
        <p:nvSpPr>
          <p:cNvPr id="8" name="مستطيل 7"/>
          <p:cNvSpPr/>
          <p:nvPr/>
        </p:nvSpPr>
        <p:spPr>
          <a:xfrm>
            <a:off x="494216" y="3645024"/>
            <a:ext cx="8424936" cy="3065455"/>
          </a:xfrm>
          <a:prstGeom prst="rect">
            <a:avLst/>
          </a:prstGeom>
        </p:spPr>
        <p:txBody>
          <a:bodyPr wrap="square">
            <a:spAutoFit/>
          </a:bodyPr>
          <a:lstStyle/>
          <a:p>
            <a:pPr>
              <a:lnSpc>
                <a:spcPct val="115000"/>
              </a:lnSpc>
              <a:spcAft>
                <a:spcPts val="0"/>
              </a:spcAft>
            </a:pPr>
            <a:r>
              <a:rPr lang="en-US" sz="2400" dirty="0">
                <a:solidFill>
                  <a:srgbClr val="000000"/>
                </a:solidFill>
                <a:latin typeface="Times New Roman"/>
                <a:ea typeface="Times New Roman"/>
                <a:cs typeface="Arial"/>
              </a:rPr>
              <a:t>The scale shown here is the now accepted one and is called delta (‘δ’). The older scale is called tau (τ) and it references TMS at 10. </a:t>
            </a:r>
            <a:endParaRPr lang="en-US" sz="2400" dirty="0">
              <a:ea typeface="Calibri"/>
              <a:cs typeface="Arial"/>
            </a:endParaRPr>
          </a:p>
          <a:p>
            <a:pPr>
              <a:lnSpc>
                <a:spcPct val="115000"/>
              </a:lnSpc>
              <a:spcAft>
                <a:spcPts val="0"/>
              </a:spcAft>
            </a:pPr>
            <a:r>
              <a:rPr lang="en-US" sz="2400" dirty="0">
                <a:latin typeface="Times New Roman"/>
                <a:ea typeface="Calibri"/>
                <a:cs typeface="Arial"/>
              </a:rPr>
              <a:t>NMR signal is usually plotted with magnetic field strength increasing to the right. Thus signal for TMS (highly shielded) appears at the extreme right of spectrum with δ =0 ppm. Greater the </a:t>
            </a:r>
            <a:r>
              <a:rPr lang="en-US" sz="2400" dirty="0" err="1">
                <a:latin typeface="Times New Roman"/>
                <a:ea typeface="Calibri"/>
                <a:cs typeface="Arial"/>
              </a:rPr>
              <a:t>deshielding</a:t>
            </a:r>
            <a:r>
              <a:rPr lang="en-US" sz="2400" dirty="0">
                <a:latin typeface="Times New Roman"/>
                <a:ea typeface="Calibri"/>
                <a:cs typeface="Arial"/>
              </a:rPr>
              <a:t> of protons, larger will be the value of δ. </a:t>
            </a:r>
            <a:endParaRPr lang="en-US" sz="2400" dirty="0">
              <a:ea typeface="Calibri"/>
              <a:cs typeface="Arial"/>
            </a:endParaRPr>
          </a:p>
          <a:p>
            <a:pPr>
              <a:lnSpc>
                <a:spcPct val="115000"/>
              </a:lnSpc>
              <a:spcAft>
                <a:spcPts val="0"/>
              </a:spcAft>
            </a:pPr>
            <a:r>
              <a:rPr lang="en-US" sz="2400" dirty="0">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43646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11</a:t>
            </a:fld>
            <a:endParaRPr lang="en-US"/>
          </a:p>
        </p:txBody>
      </p:sp>
      <p:sp>
        <p:nvSpPr>
          <p:cNvPr id="3" name="مستطيل 2"/>
          <p:cNvSpPr/>
          <p:nvPr/>
        </p:nvSpPr>
        <p:spPr>
          <a:xfrm>
            <a:off x="255464" y="692696"/>
            <a:ext cx="8892480" cy="4986814"/>
          </a:xfrm>
          <a:prstGeom prst="rect">
            <a:avLst/>
          </a:prstGeom>
        </p:spPr>
        <p:txBody>
          <a:bodyPr wrap="square">
            <a:spAutoFit/>
          </a:bodyPr>
          <a:lstStyle/>
          <a:p>
            <a:pPr lvl="0">
              <a:lnSpc>
                <a:spcPct val="115000"/>
              </a:lnSpc>
              <a:spcAft>
                <a:spcPts val="1000"/>
              </a:spcAft>
            </a:pPr>
            <a:r>
              <a:rPr lang="en-US" sz="2400" b="1" dirty="0">
                <a:solidFill>
                  <a:srgbClr val="000000"/>
                </a:solidFill>
                <a:latin typeface="Times New Roman"/>
                <a:ea typeface="Times New Roman"/>
                <a:cs typeface="+mj-cs"/>
              </a:rPr>
              <a:t>The scale itself is quoted in parts per million (ppm). It is actually a frequency scale, but if we quoted the frequency, the chemical shift would be dependent on the magnetic </a:t>
            </a:r>
            <a:r>
              <a:rPr lang="en-US" sz="2400" b="1" dirty="0" smtClean="0">
                <a:solidFill>
                  <a:srgbClr val="000000"/>
                </a:solidFill>
                <a:latin typeface="Times New Roman"/>
                <a:ea typeface="Times New Roman"/>
                <a:cs typeface="+mj-cs"/>
              </a:rPr>
              <a:t>field</a:t>
            </a:r>
          </a:p>
          <a:p>
            <a:pPr lvl="0">
              <a:lnSpc>
                <a:spcPct val="115000"/>
              </a:lnSpc>
              <a:spcAft>
                <a:spcPts val="1000"/>
              </a:spcAft>
            </a:pPr>
            <a:r>
              <a:rPr lang="en-US" sz="2400" b="1" dirty="0" smtClean="0">
                <a:solidFill>
                  <a:srgbClr val="000000"/>
                </a:solidFill>
                <a:latin typeface="Times New Roman"/>
                <a:ea typeface="Times New Roman"/>
                <a:cs typeface="+mj-cs"/>
              </a:rPr>
              <a:t> </a:t>
            </a:r>
            <a:r>
              <a:rPr lang="en-US" sz="2400" b="1" dirty="0">
                <a:solidFill>
                  <a:srgbClr val="C00000"/>
                </a:solidFill>
                <a:latin typeface="Times New Roman"/>
                <a:ea typeface="Times New Roman"/>
                <a:cs typeface="+mj-cs"/>
              </a:rPr>
              <a:t>(a 400MHz spectrometer would give different chemical shifts to a 300MHz spectrometer)</a:t>
            </a:r>
            <a:r>
              <a:rPr lang="en-US" sz="2400" b="1" dirty="0">
                <a:solidFill>
                  <a:srgbClr val="000000"/>
                </a:solidFill>
                <a:latin typeface="Times New Roman"/>
                <a:ea typeface="Times New Roman"/>
                <a:cs typeface="+mj-cs"/>
              </a:rPr>
              <a:t>. To get around this, the chemical shift is quoted as a ratio compared with the main magnet field and is quoted in ppm</a:t>
            </a:r>
            <a:endParaRPr lang="en-US" sz="2400" b="1" dirty="0">
              <a:solidFill>
                <a:prstClr val="black"/>
              </a:solidFill>
              <a:ea typeface="Calibri"/>
              <a:cs typeface="+mj-cs"/>
            </a:endParaRPr>
          </a:p>
          <a:p>
            <a:pPr lvl="0">
              <a:lnSpc>
                <a:spcPct val="115000"/>
              </a:lnSpc>
              <a:spcAft>
                <a:spcPts val="1000"/>
              </a:spcAft>
            </a:pPr>
            <a:r>
              <a:rPr lang="en-US" sz="2400" b="1" dirty="0">
                <a:solidFill>
                  <a:srgbClr val="C00000"/>
                </a:solidFill>
                <a:latin typeface="Times New Roman"/>
                <a:ea typeface="Calibri"/>
                <a:cs typeface="+mj-cs"/>
              </a:rPr>
              <a:t>Note:-</a:t>
            </a:r>
            <a:r>
              <a:rPr lang="en-US" sz="2400" b="1" dirty="0">
                <a:solidFill>
                  <a:prstClr val="black"/>
                </a:solidFill>
                <a:latin typeface="Times New Roman"/>
                <a:ea typeface="Calibri"/>
                <a:cs typeface="+mj-cs"/>
              </a:rPr>
              <a:t> The chemical shift values expressed in hertz vary with the field strength, so it’s more convenient and uniform to express them in parts per million from the reference frequency, which is field independent</a:t>
            </a:r>
            <a:endParaRPr lang="ar-IQ" sz="2400" dirty="0">
              <a:cs typeface="+mj-cs"/>
            </a:endParaRPr>
          </a:p>
        </p:txBody>
      </p:sp>
    </p:spTree>
    <p:extLst>
      <p:ext uri="{BB962C8B-B14F-4D97-AF65-F5344CB8AC3E}">
        <p14:creationId xmlns:p14="http://schemas.microsoft.com/office/powerpoint/2010/main" val="268828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51518" y="1268760"/>
            <a:ext cx="8460433"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instance, at </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60 MHz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shift of the protons in CH</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 is 1</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62 Hz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TMS, while at </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100 MHz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shift is </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270</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Hz. However, both of these correspond to the same value of δ (2.70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ppm</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4577" name="Object 1"/>
          <p:cNvGraphicFramePr>
            <a:graphicFrameLocks noChangeAspect="1"/>
          </p:cNvGraphicFramePr>
          <p:nvPr>
            <p:extLst>
              <p:ext uri="{D42A27DB-BD31-4B8C-83A1-F6EECF244321}">
                <p14:modId xmlns:p14="http://schemas.microsoft.com/office/powerpoint/2010/main" val="746388564"/>
              </p:ext>
            </p:extLst>
          </p:nvPr>
        </p:nvGraphicFramePr>
        <p:xfrm>
          <a:off x="251519" y="3645024"/>
          <a:ext cx="8712970" cy="2376264"/>
        </p:xfrm>
        <a:graphic>
          <a:graphicData uri="http://schemas.openxmlformats.org/presentationml/2006/ole">
            <mc:AlternateContent xmlns:mc="http://schemas.openxmlformats.org/markup-compatibility/2006">
              <mc:Choice xmlns:v="urn:schemas-microsoft-com:vml" Requires="v">
                <p:oleObj spid="_x0000_s24585" name="CS ChemDraw Drawing" r:id="rId3" imgW="3009519" imgH="557403" progId="ChemDraw.Document.6.0">
                  <p:embed/>
                </p:oleObj>
              </mc:Choice>
              <mc:Fallback>
                <p:oleObj name="CS ChemDraw Drawing" r:id="rId3" imgW="3009519" imgH="557403"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19" y="3645024"/>
                        <a:ext cx="8712970" cy="2376264"/>
                      </a:xfrm>
                      <a:prstGeom prst="rect">
                        <a:avLst/>
                      </a:prstGeom>
                      <a:noFill/>
                      <a:extLst/>
                    </p:spPr>
                  </p:pic>
                </p:oleObj>
              </mc:Fallback>
            </mc:AlternateContent>
          </a:graphicData>
        </a:graphic>
      </p:graphicFrame>
      <p:sp>
        <p:nvSpPr>
          <p:cNvPr id="4" name="Rectangle 3"/>
          <p:cNvSpPr/>
          <p:nvPr/>
        </p:nvSpPr>
        <p:spPr>
          <a:xfrm>
            <a:off x="3609693" y="555471"/>
            <a:ext cx="1241045" cy="523220"/>
          </a:xfrm>
          <a:prstGeom prst="rect">
            <a:avLst/>
          </a:prstGeom>
        </p:spPr>
        <p:txBody>
          <a:bodyPr wrap="none">
            <a:spAutoFit/>
          </a:bodyPr>
          <a:lstStyle/>
          <a:p>
            <a:r>
              <a:rPr kumimoji="0" lang="en-US" sz="2800" b="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t>
            </a:r>
            <a:r>
              <a:rPr kumimoji="0" lang="en-US" sz="2800" b="1"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a:t>
            </a:r>
            <a:endParaRPr lang="en-US" sz="2800" dirty="0"/>
          </a:p>
        </p:txBody>
      </p:sp>
      <p:sp>
        <p:nvSpPr>
          <p:cNvPr id="5" name="Slide Number Placeholder 4"/>
          <p:cNvSpPr>
            <a:spLocks noGrp="1"/>
          </p:cNvSpPr>
          <p:nvPr>
            <p:ph type="sldNum" sz="quarter" idx="12"/>
          </p:nvPr>
        </p:nvSpPr>
        <p:spPr/>
        <p:txBody>
          <a:bodyPr/>
          <a:lstStyle/>
          <a:p>
            <a:fld id="{834FD98C-5189-4B6D-BB26-D9B30D4D681E}" type="slidenum">
              <a:rPr lang="en-US" smtClean="0"/>
              <a:pPr/>
              <a:t>12</a:t>
            </a:fld>
            <a:endParaRPr lang="en-US"/>
          </a:p>
        </p:txBody>
      </p:sp>
      <p:sp>
        <p:nvSpPr>
          <p:cNvPr id="2" name="مستطيل 1"/>
          <p:cNvSpPr/>
          <p:nvPr/>
        </p:nvSpPr>
        <p:spPr>
          <a:xfrm>
            <a:off x="251518" y="0"/>
            <a:ext cx="8712970" cy="390684"/>
          </a:xfrm>
          <a:prstGeom prst="rect">
            <a:avLst/>
          </a:prstGeom>
        </p:spPr>
        <p:txBody>
          <a:bodyPr wrap="square">
            <a:spAutoFit/>
          </a:bodyPr>
          <a:lstStyle/>
          <a:p>
            <a:pPr>
              <a:lnSpc>
                <a:spcPct val="115000"/>
              </a:lnSpc>
              <a:spcAft>
                <a:spcPts val="1000"/>
              </a:spcAft>
            </a:pPr>
            <a:r>
              <a:rPr lang="en-US" b="1" dirty="0" smtClean="0">
                <a:latin typeface="Times New Roman"/>
                <a:ea typeface="Calibri"/>
                <a:cs typeface="Arial"/>
              </a:rPr>
              <a:t>.</a:t>
            </a:r>
            <a:endParaRPr lang="en-US" sz="1600" dirty="0">
              <a:ea typeface="Calibri"/>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5" name="Rectangle 3"/>
          <p:cNvSpPr>
            <a:spLocks noChangeArrowheads="1"/>
          </p:cNvSpPr>
          <p:nvPr/>
        </p:nvSpPr>
        <p:spPr bwMode="auto">
          <a:xfrm>
            <a:off x="321455" y="49947"/>
            <a:ext cx="850109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Example</a:t>
            </a:r>
            <a:endParaRPr kumimoji="0" lang="en-US"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chemical shift position for the proton resonance in benzene (all six protons being equivalent) is </a:t>
            </a: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δ 7.27 </a:t>
            </a:r>
            <a:r>
              <a:rPr kumimoji="0" lang="en-US" sz="32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ppm</a:t>
            </a:r>
            <a:r>
              <a:rPr kumimoji="0" lang="en-US"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How many hertz is this from the </a:t>
            </a: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TMS</a:t>
            </a:r>
            <a:r>
              <a:rPr kumimoji="0" lang="en-US"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resonance when instrument is working at </a:t>
            </a: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 100 MHz, (b) 60 </a:t>
            </a:r>
            <a:r>
              <a:rPr kumimoji="0" lang="en-US" sz="32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MHz.</a:t>
            </a:r>
            <a:endParaRPr kumimoji="0" lang="en-US" sz="3200" b="1"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235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6" name="Object 4"/>
          <p:cNvGraphicFramePr>
            <a:graphicFrameLocks noChangeAspect="1"/>
          </p:cNvGraphicFramePr>
          <p:nvPr>
            <p:extLst>
              <p:ext uri="{D42A27DB-BD31-4B8C-83A1-F6EECF244321}">
                <p14:modId xmlns:p14="http://schemas.microsoft.com/office/powerpoint/2010/main" val="64321004"/>
              </p:ext>
            </p:extLst>
          </p:nvPr>
        </p:nvGraphicFramePr>
        <p:xfrm>
          <a:off x="181211" y="3284984"/>
          <a:ext cx="8781577" cy="3269736"/>
        </p:xfrm>
        <a:graphic>
          <a:graphicData uri="http://schemas.openxmlformats.org/presentationml/2006/ole">
            <mc:AlternateContent xmlns:mc="http://schemas.openxmlformats.org/markup-compatibility/2006">
              <mc:Choice xmlns:v="urn:schemas-microsoft-com:vml" Requires="v">
                <p:oleObj spid="_x0000_s23563" name="CS ChemDraw Drawing" r:id="rId3" imgW="4364355" imgH="1618107" progId="ChemDraw.Document.6.0">
                  <p:embed/>
                </p:oleObj>
              </mc:Choice>
              <mc:Fallback>
                <p:oleObj name="CS ChemDraw Drawing" r:id="rId3" imgW="4364355" imgH="1618107" progId="ChemDraw.Document.6.0">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211" y="3284984"/>
                        <a:ext cx="8781577" cy="3269736"/>
                      </a:xfrm>
                      <a:prstGeom prst="rect">
                        <a:avLst/>
                      </a:prstGeom>
                      <a:noFill/>
                      <a:extLst/>
                    </p:spPr>
                  </p:pic>
                </p:oleObj>
              </mc:Fallback>
            </mc:AlternateContent>
          </a:graphicData>
        </a:graphic>
      </p:graphicFrame>
      <p:sp>
        <p:nvSpPr>
          <p:cNvPr id="7" name="Slide Number Placeholder 6"/>
          <p:cNvSpPr>
            <a:spLocks noGrp="1"/>
          </p:cNvSpPr>
          <p:nvPr>
            <p:ph type="sldNum" sz="quarter" idx="12"/>
          </p:nvPr>
        </p:nvSpPr>
        <p:spPr/>
        <p:txBody>
          <a:bodyPr/>
          <a:lstStyle/>
          <a:p>
            <a:fld id="{834FD98C-5189-4B6D-BB26-D9B30D4D681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188640"/>
            <a:ext cx="867876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Example:- </a:t>
            </a:r>
            <a:r>
              <a:rPr kumimoji="0" lang="en-US" sz="3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Calculate the chemical shifts of the toluene signals using the 80-MHz data.</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p:txBody>
      </p:sp>
      <p:sp>
        <p:nvSpPr>
          <p:cNvPr id="256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2" name="Object 2"/>
          <p:cNvGraphicFramePr>
            <a:graphicFrameLocks noChangeAspect="1"/>
          </p:cNvGraphicFramePr>
          <p:nvPr>
            <p:extLst>
              <p:ext uri="{D42A27DB-BD31-4B8C-83A1-F6EECF244321}">
                <p14:modId xmlns:p14="http://schemas.microsoft.com/office/powerpoint/2010/main" val="2659592904"/>
              </p:ext>
            </p:extLst>
          </p:nvPr>
        </p:nvGraphicFramePr>
        <p:xfrm>
          <a:off x="1763687" y="1265858"/>
          <a:ext cx="5676605" cy="3691690"/>
        </p:xfrm>
        <a:graphic>
          <a:graphicData uri="http://schemas.openxmlformats.org/presentationml/2006/ole">
            <mc:AlternateContent xmlns:mc="http://schemas.openxmlformats.org/markup-compatibility/2006">
              <mc:Choice xmlns:v="urn:schemas-microsoft-com:vml" Requires="v">
                <p:oleObj spid="_x0000_s25617" name="CS ChemDraw Drawing" r:id="rId3" imgW="4806315" imgH="3136011" progId="ChemDraw.Document.6.0">
                  <p:embed/>
                </p:oleObj>
              </mc:Choice>
              <mc:Fallback>
                <p:oleObj name="CS ChemDraw Drawing" r:id="rId3" imgW="4806315" imgH="3136011"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7" y="1265858"/>
                        <a:ext cx="5676605" cy="3691690"/>
                      </a:xfrm>
                      <a:prstGeom prst="rect">
                        <a:avLst/>
                      </a:prstGeom>
                      <a:noFill/>
                      <a:extLst/>
                    </p:spPr>
                  </p:pic>
                </p:oleObj>
              </mc:Fallback>
            </mc:AlternateContent>
          </a:graphicData>
        </a:graphic>
      </p:graphicFrame>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4" name="Object 4"/>
          <p:cNvGraphicFramePr>
            <a:graphicFrameLocks noChangeAspect="1"/>
          </p:cNvGraphicFramePr>
          <p:nvPr>
            <p:extLst>
              <p:ext uri="{D42A27DB-BD31-4B8C-83A1-F6EECF244321}">
                <p14:modId xmlns:p14="http://schemas.microsoft.com/office/powerpoint/2010/main" val="1389492615"/>
              </p:ext>
            </p:extLst>
          </p:nvPr>
        </p:nvGraphicFramePr>
        <p:xfrm>
          <a:off x="611560" y="5229200"/>
          <a:ext cx="7272808" cy="1362078"/>
        </p:xfrm>
        <a:graphic>
          <a:graphicData uri="http://schemas.openxmlformats.org/presentationml/2006/ole">
            <mc:AlternateContent xmlns:mc="http://schemas.openxmlformats.org/markup-compatibility/2006">
              <mc:Choice xmlns:v="urn:schemas-microsoft-com:vml" Requires="v">
                <p:oleObj spid="_x0000_s25618" name="CS ChemDraw Drawing" r:id="rId5" imgW="3337179" imgH="1057275" progId="ChemDraw.Document.6.0">
                  <p:embed/>
                </p:oleObj>
              </mc:Choice>
              <mc:Fallback>
                <p:oleObj name="CS ChemDraw Drawing" r:id="rId5" imgW="3337179" imgH="1057275" progId="ChemDraw.Document.6.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5229200"/>
                        <a:ext cx="7272808" cy="1362078"/>
                      </a:xfrm>
                      <a:prstGeom prst="rect">
                        <a:avLst/>
                      </a:prstGeom>
                      <a:noFill/>
                      <a:extLst/>
                    </p:spPr>
                  </p:pic>
                </p:oleObj>
              </mc:Fallback>
            </mc:AlternateContent>
          </a:graphicData>
        </a:graphic>
      </p:graphicFrame>
      <p:sp>
        <p:nvSpPr>
          <p:cNvPr id="7" name="Slide Number Placeholder 6"/>
          <p:cNvSpPr>
            <a:spLocks noGrp="1"/>
          </p:cNvSpPr>
          <p:nvPr>
            <p:ph type="sldNum" sz="quarter" idx="12"/>
          </p:nvPr>
        </p:nvSpPr>
        <p:spPr/>
        <p:txBody>
          <a:bodyPr/>
          <a:lstStyle/>
          <a:p>
            <a:fld id="{834FD98C-5189-4B6D-BB26-D9B30D4D681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4FD98C-5189-4B6D-BB26-D9B30D4D681E}" type="slidenum">
              <a:rPr lang="en-US" smtClean="0"/>
              <a:pPr/>
              <a:t>15</a:t>
            </a:fld>
            <a:endParaRPr lang="en-US"/>
          </a:p>
        </p:txBody>
      </p:sp>
      <p:sp>
        <p:nvSpPr>
          <p:cNvPr id="30721" name="Rectangle 1"/>
          <p:cNvSpPr>
            <a:spLocks noChangeArrowheads="1"/>
          </p:cNvSpPr>
          <p:nvPr/>
        </p:nvSpPr>
        <p:spPr bwMode="auto">
          <a:xfrm>
            <a:off x="571472" y="1142984"/>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 It can be used to reference both </a:t>
            </a:r>
            <a:r>
              <a:rPr kumimoji="0" lang="en-US" b="1" i="0" u="none" strike="noStrike" cap="none" normalizeH="0" baseline="30000" dirty="0" smtClean="0">
                <a:ln>
                  <a:noFill/>
                </a:ln>
                <a:solidFill>
                  <a:srgbClr val="002060"/>
                </a:solidFill>
                <a:effectLst/>
                <a:latin typeface="Times New Roman" pitchFamily="18" charset="0"/>
                <a:ea typeface="Calibri" pitchFamily="34" charset="0"/>
                <a:cs typeface="Times New Roman" pitchFamily="18" charset="0"/>
              </a:rPr>
              <a:t>1</a:t>
            </a:r>
            <a:r>
              <a:rPr kumimoji="0" lang="en-US"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H and </a:t>
            </a:r>
            <a:r>
              <a:rPr kumimoji="0" lang="en-US" b="1" i="0" u="none" strike="noStrike" cap="none" normalizeH="0" baseline="30000" dirty="0" smtClean="0">
                <a:ln>
                  <a:noFill/>
                </a:ln>
                <a:solidFill>
                  <a:srgbClr val="002060"/>
                </a:solidFill>
                <a:effectLst/>
                <a:latin typeface="Times New Roman" pitchFamily="18" charset="0"/>
                <a:ea typeface="Calibri" pitchFamily="34" charset="0"/>
                <a:cs typeface="Times New Roman" pitchFamily="18" charset="0"/>
              </a:rPr>
              <a:t>13</a:t>
            </a:r>
            <a:r>
              <a:rPr kumimoji="0" lang="en-US"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C in the same sample. </a:t>
            </a: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2-TMS is un reactive (except with con. H</a:t>
            </a:r>
            <a:r>
              <a:rPr kumimoji="0" lang="en-US" b="1" i="0" u="none"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2</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S0</a:t>
            </a:r>
            <a:r>
              <a:rPr kumimoji="0" lang="en-US" b="1" i="0" u="none" strike="noStrike" cap="none" normalizeH="0" baseline="-30000" dirty="0" smtClean="0">
                <a:ln>
                  <a:noFill/>
                </a:ln>
                <a:solidFill>
                  <a:srgbClr val="002060"/>
                </a:solidFill>
                <a:effectLst/>
                <a:latin typeface="Times New Roman" pitchFamily="18" charset="0"/>
                <a:ea typeface="Times New Roman" pitchFamily="18" charset="0"/>
                <a:cs typeface="Times New Roman" pitchFamily="18" charset="0"/>
              </a:rPr>
              <a:t>4</a:t>
            </a: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with which it should not be used) and it does not associate with the sample.</a:t>
            </a: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3- TMS is symmetrical, and thus gives a sharp peak of 12 equivalent protons.</a:t>
            </a: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4- It is extremely volatile, and thus allows recovery of the pure sample.</a:t>
            </a: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5- It is soluble in most organic solvents. </a:t>
            </a: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6- Methyl protons of TMS are strongly shielded and therefore absorbs at higher field than almost all organic protons.</a:t>
            </a: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7- It does not take part in intermolecular association with the sample.</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Note:-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TMS cannot be used as an internal reference for substances dissolved in </a:t>
            </a:r>
            <a:r>
              <a:rPr kumimoji="0" lang="en-US"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en-US" b="1"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aqueous solutions, the standard used is often the sodium salt of 2,2-dimethyl-2-silapentane-5-sulfonic acid or DSS.</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SiCH</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   (DSS)</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500034" y="285728"/>
            <a:ext cx="8143932" cy="646331"/>
          </a:xfrm>
          <a:prstGeom prst="rect">
            <a:avLst/>
          </a:prstGeom>
        </p:spPr>
        <p:txBody>
          <a:bodyPr wrap="square">
            <a:spAutoFit/>
          </a:bodyPr>
          <a:lstStyle/>
          <a:p>
            <a:pPr lvl="0" fontAlgn="base">
              <a:spcBef>
                <a:spcPct val="0"/>
              </a:spcBef>
              <a:spcAft>
                <a:spcPct val="0"/>
              </a:spcAft>
            </a:pPr>
            <a:r>
              <a:rPr lang="en-US" b="1" dirty="0" err="1" smtClean="0">
                <a:solidFill>
                  <a:srgbClr val="C00000"/>
                </a:solidFill>
                <a:latin typeface="Times New Roman" pitchFamily="18" charset="0"/>
                <a:ea typeface="Times New Roman" pitchFamily="18" charset="0"/>
                <a:cs typeface="Times New Roman" pitchFamily="18" charset="0"/>
              </a:rPr>
              <a:t>TetramethylsiIane</a:t>
            </a:r>
            <a:r>
              <a:rPr lang="en-US" b="1" dirty="0" smtClean="0">
                <a:solidFill>
                  <a:srgbClr val="C00000"/>
                </a:solidFill>
                <a:latin typeface="Times New Roman" pitchFamily="18" charset="0"/>
                <a:ea typeface="Times New Roman" pitchFamily="18" charset="0"/>
                <a:cs typeface="Times New Roman" pitchFamily="18" charset="0"/>
              </a:rPr>
              <a:t> (TMS) is commonly used as an internal reference</a:t>
            </a:r>
            <a:endParaRPr lang="en-US" b="1" dirty="0" smtClean="0">
              <a:solidFill>
                <a:srgbClr val="C00000"/>
              </a:solidFill>
              <a:latin typeface="Times New Roman" pitchFamily="18" charset="0"/>
              <a:cs typeface="Times New Roman" pitchFamily="18" charset="0"/>
            </a:endParaRPr>
          </a:p>
          <a:p>
            <a:pPr lvl="0" eaLnBrk="0" fontAlgn="base" hangingPunct="0">
              <a:spcBef>
                <a:spcPct val="0"/>
              </a:spcBef>
              <a:spcAft>
                <a:spcPct val="0"/>
              </a:spcAft>
            </a:pPr>
            <a:r>
              <a:rPr lang="en-US" b="1" dirty="0" smtClean="0">
                <a:solidFill>
                  <a:srgbClr val="C00000"/>
                </a:solidFill>
                <a:latin typeface="Times New Roman" pitchFamily="18" charset="0"/>
                <a:ea typeface="Times New Roman" pitchFamily="18" charset="0"/>
                <a:cs typeface="Times New Roman" pitchFamily="18" charset="0"/>
              </a:rPr>
              <a:t>TMS is a good standard because</a:t>
            </a:r>
            <a:endParaRPr lang="en-US" b="1" dirty="0" smtClean="0">
              <a:solidFill>
                <a:srgbClr val="C0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4FD98C-5189-4B6D-BB26-D9B30D4D681E}" type="slidenum">
              <a:rPr lang="en-US" smtClean="0"/>
              <a:pPr/>
              <a:t>16</a:t>
            </a:fld>
            <a:endParaRPr lang="en-US"/>
          </a:p>
        </p:txBody>
      </p:sp>
      <p:sp>
        <p:nvSpPr>
          <p:cNvPr id="31745" name="Rectangle 1"/>
          <p:cNvSpPr>
            <a:spLocks noChangeArrowheads="1"/>
          </p:cNvSpPr>
          <p:nvPr/>
        </p:nvSpPr>
        <p:spPr bwMode="auto">
          <a:xfrm>
            <a:off x="2214546" y="428604"/>
            <a:ext cx="352756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Internal and External References </a:t>
            </a:r>
            <a:endParaRPr kumimoji="0" lang="en-US" b="0" i="0" u="none" strike="noStrike" cap="none" normalizeH="0" baseline="0" dirty="0" smtClean="0">
              <a:ln>
                <a:noFill/>
              </a:ln>
              <a:solidFill>
                <a:srgbClr val="C00000"/>
              </a:solidFill>
              <a:effectLst/>
              <a:latin typeface="Arial" pitchFamily="34" charset="0"/>
              <a:cs typeface="Arial" pitchFamily="34" charset="0"/>
            </a:endParaRPr>
          </a:p>
        </p:txBody>
      </p:sp>
      <p:sp>
        <p:nvSpPr>
          <p:cNvPr id="31746" name="Rectangle 2"/>
          <p:cNvSpPr>
            <a:spLocks noChangeArrowheads="1"/>
          </p:cNvSpPr>
          <p:nvPr/>
        </p:nvSpPr>
        <p:spPr bwMode="auto">
          <a:xfrm>
            <a:off x="428596" y="1214422"/>
            <a:ext cx="792961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 Internal reference:-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compound giving a sharp NMR line that is dissolved directly in the sample solution under study (such as TMS and DSS).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Disadvantage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Intermolecular interactions or chemical reaction with the sample may occur.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There are some problems with solubility of the reference in the sample solution.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4FD98C-5189-4B6D-BB26-D9B30D4D681E}" type="slidenum">
              <a:rPr lang="en-US" smtClean="0"/>
              <a:pPr/>
              <a:t>17</a:t>
            </a:fld>
            <a:endParaRPr lang="en-US"/>
          </a:p>
        </p:txBody>
      </p:sp>
      <p:sp>
        <p:nvSpPr>
          <p:cNvPr id="33793" name="Rectangle 1"/>
          <p:cNvSpPr>
            <a:spLocks noChangeArrowheads="1"/>
          </p:cNvSpPr>
          <p:nvPr/>
        </p:nvSpPr>
        <p:spPr bwMode="auto">
          <a:xfrm>
            <a:off x="500034" y="1000108"/>
            <a:ext cx="807249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b="1" dirty="0" smtClean="0">
                <a:latin typeface="Times New Roman" pitchFamily="18" charset="0"/>
                <a:ea typeface="Calibri" pitchFamily="34" charset="0"/>
                <a:cs typeface="Times New Roman" pitchFamily="18" charset="0"/>
              </a:rPr>
              <a:t>2- </a:t>
            </a:r>
            <a:r>
              <a:rPr kumimoji="0" lang="en-US"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External reference.</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external reference is a compound placed in a separate container from the sample. For liquid samples, an external reference compound is often placed as a neat (undiluted) liquid either in a small sealed capillary tube inside the sample tube or in the thin annulus formed by two precision coaxial tubes. The external reference compound is chosen in some cases, when it’s not inert toward most samples. Like in </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31</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 NMR used 85% H</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a:t>
            </a:r>
            <a:r>
              <a:rPr kumimoji="0" lang="en-US"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external reference.</a:t>
            </a:r>
          </a:p>
          <a:p>
            <a:pPr marL="0" marR="0" lvl="0" indent="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Advantage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Eliminating the possibility of intermolecular interactions or chemical reaction with the sample.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There are no problems with solubility of the reference in the sample solution. </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There is, however, a serious difficulty raised by the difference in bulk magnetic susceptibility between sample and reference.</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18</a:t>
            </a:fld>
            <a:endParaRPr lang="en-US"/>
          </a:p>
        </p:txBody>
      </p:sp>
    </p:spTree>
    <p:extLst>
      <p:ext uri="{BB962C8B-B14F-4D97-AF65-F5344CB8AC3E}">
        <p14:creationId xmlns:p14="http://schemas.microsoft.com/office/powerpoint/2010/main" val="407045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5" name="Object 1"/>
          <p:cNvGraphicFramePr>
            <a:graphicFrameLocks noChangeAspect="1"/>
          </p:cNvGraphicFramePr>
          <p:nvPr>
            <p:extLst>
              <p:ext uri="{D42A27DB-BD31-4B8C-83A1-F6EECF244321}">
                <p14:modId xmlns:p14="http://schemas.microsoft.com/office/powerpoint/2010/main" val="2461058416"/>
              </p:ext>
            </p:extLst>
          </p:nvPr>
        </p:nvGraphicFramePr>
        <p:xfrm>
          <a:off x="1475656" y="2924944"/>
          <a:ext cx="5976664" cy="3528392"/>
        </p:xfrm>
        <a:graphic>
          <a:graphicData uri="http://schemas.openxmlformats.org/presentationml/2006/ole">
            <mc:AlternateContent xmlns:mc="http://schemas.openxmlformats.org/markup-compatibility/2006">
              <mc:Choice xmlns:v="urn:schemas-microsoft-com:vml" Requires="v">
                <p:oleObj spid="_x0000_s26632" name="CS ChemDraw Drawing" r:id="rId3" imgW="3698367" imgH="3125343" progId="ChemDraw.Document.6.0">
                  <p:embed/>
                </p:oleObj>
              </mc:Choice>
              <mc:Fallback>
                <p:oleObj name="CS ChemDraw Drawing" r:id="rId3" imgW="3698367" imgH="3125343"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924944"/>
                        <a:ext cx="5976664" cy="3528392"/>
                      </a:xfrm>
                      <a:prstGeom prst="rect">
                        <a:avLst/>
                      </a:prstGeom>
                      <a:noFill/>
                      <a:extLst/>
                    </p:spPr>
                  </p:pic>
                </p:oleObj>
              </mc:Fallback>
            </mc:AlternateContent>
          </a:graphicData>
        </a:graphic>
      </p:graphicFrame>
      <p:sp>
        <p:nvSpPr>
          <p:cNvPr id="5" name="Slide Number Placeholder 4"/>
          <p:cNvSpPr>
            <a:spLocks noGrp="1"/>
          </p:cNvSpPr>
          <p:nvPr>
            <p:ph type="sldNum" sz="quarter" idx="12"/>
          </p:nvPr>
        </p:nvSpPr>
        <p:spPr/>
        <p:txBody>
          <a:bodyPr/>
          <a:lstStyle/>
          <a:p>
            <a:fld id="{834FD98C-5189-4B6D-BB26-D9B30D4D681E}" type="slidenum">
              <a:rPr lang="en-US" smtClean="0"/>
              <a:pPr/>
              <a:t>19</a:t>
            </a:fld>
            <a:endParaRPr lang="en-US"/>
          </a:p>
        </p:txBody>
      </p:sp>
      <p:sp>
        <p:nvSpPr>
          <p:cNvPr id="2" name="مستطيل 1"/>
          <p:cNvSpPr/>
          <p:nvPr/>
        </p:nvSpPr>
        <p:spPr>
          <a:xfrm>
            <a:off x="251520" y="188640"/>
            <a:ext cx="8568952" cy="2485809"/>
          </a:xfrm>
          <a:prstGeom prst="rect">
            <a:avLst/>
          </a:prstGeom>
        </p:spPr>
        <p:txBody>
          <a:bodyPr wrap="square">
            <a:spAutoFit/>
          </a:bodyPr>
          <a:lstStyle/>
          <a:p>
            <a:pPr>
              <a:lnSpc>
                <a:spcPct val="115000"/>
              </a:lnSpc>
              <a:spcAft>
                <a:spcPts val="1000"/>
              </a:spcAft>
            </a:pPr>
            <a:r>
              <a:rPr lang="en-US" sz="2000" b="1" dirty="0">
                <a:solidFill>
                  <a:srgbClr val="C00000"/>
                </a:solidFill>
                <a:latin typeface="Times New Roman"/>
                <a:ea typeface="Calibri"/>
                <a:cs typeface="Arial"/>
              </a:rPr>
              <a:t>Shielding and </a:t>
            </a:r>
            <a:r>
              <a:rPr lang="en-US" sz="2000" b="1" dirty="0" err="1">
                <a:solidFill>
                  <a:srgbClr val="C00000"/>
                </a:solidFill>
                <a:latin typeface="Times New Roman"/>
                <a:ea typeface="Calibri"/>
                <a:cs typeface="Arial"/>
              </a:rPr>
              <a:t>deshielding</a:t>
            </a:r>
            <a:r>
              <a:rPr lang="en-US" sz="2000" b="1" dirty="0">
                <a:solidFill>
                  <a:srgbClr val="C00000"/>
                </a:solidFill>
                <a:latin typeface="Times New Roman"/>
                <a:ea typeface="Calibri"/>
                <a:cs typeface="Arial"/>
              </a:rPr>
              <a:t> effects</a:t>
            </a:r>
            <a:endParaRPr lang="en-US" sz="1600" dirty="0">
              <a:ea typeface="Calibri"/>
              <a:cs typeface="Arial"/>
            </a:endParaRPr>
          </a:p>
          <a:p>
            <a:pPr>
              <a:lnSpc>
                <a:spcPct val="115000"/>
              </a:lnSpc>
              <a:spcAft>
                <a:spcPts val="1000"/>
              </a:spcAft>
            </a:pPr>
            <a:r>
              <a:rPr lang="en-US" dirty="0">
                <a:latin typeface="Times New Roman"/>
                <a:ea typeface="Calibri"/>
                <a:cs typeface="Arial"/>
              </a:rPr>
              <a:t>Hydrogen nuclei in a molecule are surrounded by the electronic charge which shields the nucleus from the influence of the applied field. Thus, to overcome the shielding effect and to bring the proton to resonance, greater external field is required. The greater the electron density around the proton, greater will be the induced secondary magnetic field (local diamagnetic effect) which opposes the applied field and thus greater external field will cause proton absorption.</a:t>
            </a:r>
            <a:endParaRPr lang="en-US" sz="1600" dirty="0">
              <a:ea typeface="Calibri"/>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2</a:t>
            </a:fld>
            <a:endParaRPr lang="en-US"/>
          </a:p>
        </p:txBody>
      </p:sp>
      <p:sp>
        <p:nvSpPr>
          <p:cNvPr id="3" name="مستطيل 2"/>
          <p:cNvSpPr/>
          <p:nvPr/>
        </p:nvSpPr>
        <p:spPr>
          <a:xfrm>
            <a:off x="395536" y="836712"/>
            <a:ext cx="8496944" cy="4317207"/>
          </a:xfrm>
          <a:prstGeom prst="rect">
            <a:avLst/>
          </a:prstGeom>
        </p:spPr>
        <p:txBody>
          <a:bodyPr wrap="square">
            <a:spAutoFit/>
          </a:bodyPr>
          <a:lstStyle/>
          <a:p>
            <a:pPr>
              <a:lnSpc>
                <a:spcPct val="115000"/>
              </a:lnSpc>
              <a:spcAft>
                <a:spcPts val="1000"/>
              </a:spcAft>
            </a:pPr>
            <a:r>
              <a:rPr lang="en-US" sz="2000" dirty="0">
                <a:latin typeface="Times New Roman"/>
                <a:ea typeface="Calibri"/>
                <a:cs typeface="Arial"/>
              </a:rPr>
              <a:t>When a molecule is placed in a magnetic field, its electrons are cause to circulate and thus, they produce secondary magnetic fields i.e., induced magnetic field. Rotation of electrons about the proton itself generates a field in such a way that at the proton, it opposes the applied field. Thus the field felt by proton, in diminished and the proton is said to shielded. Rotation of electron (especially π electrons) about the nearby nuclei generates a field that can either oppose or reinforce the applied field at the proton. If the induced field opposes the applied field, then proton is said to be shielded. But if the induced field reinforces the applied field the proton feels a higher field strength and thus, such a proton is said to be </a:t>
            </a:r>
            <a:r>
              <a:rPr lang="en-US" sz="2000" dirty="0" err="1">
                <a:latin typeface="Times New Roman"/>
                <a:ea typeface="Calibri"/>
                <a:cs typeface="Arial"/>
              </a:rPr>
              <a:t>deshielded</a:t>
            </a:r>
            <a:r>
              <a:rPr lang="en-US" sz="2000" dirty="0">
                <a:latin typeface="Times New Roman"/>
                <a:ea typeface="Calibri"/>
                <a:cs typeface="Arial"/>
              </a:rPr>
              <a:t>. Shielding shifts the absorption up field and </a:t>
            </a:r>
            <a:r>
              <a:rPr lang="en-US" sz="2000" dirty="0" err="1" smtClean="0">
                <a:latin typeface="Times New Roman"/>
                <a:ea typeface="Calibri"/>
                <a:cs typeface="Arial"/>
              </a:rPr>
              <a:t>desheilding</a:t>
            </a:r>
            <a:r>
              <a:rPr lang="en-US" sz="2000" dirty="0" smtClean="0">
                <a:latin typeface="Times New Roman"/>
                <a:ea typeface="Calibri"/>
                <a:cs typeface="Arial"/>
              </a:rPr>
              <a:t> </a:t>
            </a:r>
            <a:r>
              <a:rPr lang="en-US" sz="2000" dirty="0">
                <a:latin typeface="Times New Roman"/>
                <a:ea typeface="Calibri"/>
                <a:cs typeface="Arial"/>
              </a:rPr>
              <a:t>shifts the absorption downfield to get an  effective field strength necessary for absorption.</a:t>
            </a:r>
            <a:endParaRPr lang="en-US" sz="2000" dirty="0">
              <a:ea typeface="Calibri"/>
              <a:cs typeface="Arial"/>
            </a:endParaRPr>
          </a:p>
        </p:txBody>
      </p:sp>
    </p:spTree>
    <p:extLst>
      <p:ext uri="{BB962C8B-B14F-4D97-AF65-F5344CB8AC3E}">
        <p14:creationId xmlns:p14="http://schemas.microsoft.com/office/powerpoint/2010/main" val="131791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49" name="Object 1"/>
          <p:cNvGraphicFramePr>
            <a:graphicFrameLocks noChangeAspect="1"/>
          </p:cNvGraphicFramePr>
          <p:nvPr>
            <p:extLst>
              <p:ext uri="{D42A27DB-BD31-4B8C-83A1-F6EECF244321}">
                <p14:modId xmlns:p14="http://schemas.microsoft.com/office/powerpoint/2010/main" val="2404685623"/>
              </p:ext>
            </p:extLst>
          </p:nvPr>
        </p:nvGraphicFramePr>
        <p:xfrm>
          <a:off x="1343610" y="2301952"/>
          <a:ext cx="7240719" cy="1023940"/>
        </p:xfrm>
        <a:graphic>
          <a:graphicData uri="http://schemas.openxmlformats.org/presentationml/2006/ole">
            <mc:AlternateContent xmlns:mc="http://schemas.openxmlformats.org/markup-compatibility/2006">
              <mc:Choice xmlns:v="urn:schemas-microsoft-com:vml" Requires="v">
                <p:oleObj spid="_x0000_s27672" name="CS ChemDraw Drawing" r:id="rId3" imgW="5336667" imgH="753999" progId="ChemDraw.Document.6.0">
                  <p:embed/>
                </p:oleObj>
              </mc:Choice>
              <mc:Fallback>
                <p:oleObj name="CS ChemDraw Drawing" r:id="rId3" imgW="5336667" imgH="753999"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610" y="2301952"/>
                        <a:ext cx="7240719" cy="10239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51" name="Object 3"/>
          <p:cNvGraphicFramePr>
            <a:graphicFrameLocks noChangeAspect="1"/>
          </p:cNvGraphicFramePr>
          <p:nvPr>
            <p:extLst>
              <p:ext uri="{D42A27DB-BD31-4B8C-83A1-F6EECF244321}">
                <p14:modId xmlns:p14="http://schemas.microsoft.com/office/powerpoint/2010/main" val="875131666"/>
              </p:ext>
            </p:extLst>
          </p:nvPr>
        </p:nvGraphicFramePr>
        <p:xfrm>
          <a:off x="2339752" y="3717032"/>
          <a:ext cx="4071966" cy="997632"/>
        </p:xfrm>
        <a:graphic>
          <a:graphicData uri="http://schemas.openxmlformats.org/presentationml/2006/ole">
            <mc:AlternateContent xmlns:mc="http://schemas.openxmlformats.org/markup-compatibility/2006">
              <mc:Choice xmlns:v="urn:schemas-microsoft-com:vml" Requires="v">
                <p:oleObj spid="_x0000_s27673" name="CS ChemDraw Drawing" r:id="rId5" imgW="2212467" imgH="543687" progId="ChemDraw.Document.6.0">
                  <p:embed/>
                </p:oleObj>
              </mc:Choice>
              <mc:Fallback>
                <p:oleObj name="CS ChemDraw Drawing" r:id="rId5" imgW="2212467" imgH="543687" progId="ChemDraw.Document.6.0">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3717032"/>
                        <a:ext cx="4071966" cy="9976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53" name="Object 5"/>
          <p:cNvGraphicFramePr>
            <a:graphicFrameLocks noChangeAspect="1"/>
          </p:cNvGraphicFramePr>
          <p:nvPr>
            <p:extLst>
              <p:ext uri="{D42A27DB-BD31-4B8C-83A1-F6EECF244321}">
                <p14:modId xmlns:p14="http://schemas.microsoft.com/office/powerpoint/2010/main" val="1728109521"/>
              </p:ext>
            </p:extLst>
          </p:nvPr>
        </p:nvGraphicFramePr>
        <p:xfrm>
          <a:off x="2843808" y="5445224"/>
          <a:ext cx="3214710" cy="799679"/>
        </p:xfrm>
        <a:graphic>
          <a:graphicData uri="http://schemas.openxmlformats.org/presentationml/2006/ole">
            <mc:AlternateContent xmlns:mc="http://schemas.openxmlformats.org/markup-compatibility/2006">
              <mc:Choice xmlns:v="urn:schemas-microsoft-com:vml" Requires="v">
                <p:oleObj spid="_x0000_s27674" name="CS ChemDraw Drawing" r:id="rId7" imgW="2242947" imgH="555879" progId="ChemDraw.Document.6.0">
                  <p:embed/>
                </p:oleObj>
              </mc:Choice>
              <mc:Fallback>
                <p:oleObj name="CS ChemDraw Drawing" r:id="rId7" imgW="2242947" imgH="555879" progId="ChemDraw.Document.6.0">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808" y="5445224"/>
                        <a:ext cx="3214710" cy="7996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834FD98C-5189-4B6D-BB26-D9B30D4D681E}" type="slidenum">
              <a:rPr lang="en-US" smtClean="0"/>
              <a:pPr/>
              <a:t>20</a:t>
            </a:fld>
            <a:endParaRPr lang="en-US"/>
          </a:p>
        </p:txBody>
      </p:sp>
      <p:sp>
        <p:nvSpPr>
          <p:cNvPr id="2" name="مستطيل 1"/>
          <p:cNvSpPr/>
          <p:nvPr/>
        </p:nvSpPr>
        <p:spPr>
          <a:xfrm>
            <a:off x="734999" y="548680"/>
            <a:ext cx="7992888" cy="1578894"/>
          </a:xfrm>
          <a:prstGeom prst="rect">
            <a:avLst/>
          </a:prstGeom>
        </p:spPr>
        <p:txBody>
          <a:bodyPr wrap="square">
            <a:spAutoFit/>
          </a:bodyPr>
          <a:lstStyle/>
          <a:p>
            <a:pPr>
              <a:lnSpc>
                <a:spcPct val="115000"/>
              </a:lnSpc>
              <a:spcAft>
                <a:spcPts val="1000"/>
              </a:spcAft>
            </a:pPr>
            <a:r>
              <a:rPr lang="en-US" dirty="0">
                <a:latin typeface="Times New Roman"/>
                <a:ea typeface="Calibri"/>
                <a:cs typeface="Arial"/>
              </a:rPr>
              <a:t> </a:t>
            </a:r>
            <a:r>
              <a:rPr lang="en-US" sz="2800" dirty="0">
                <a:latin typeface="Times New Roman"/>
                <a:ea typeface="Calibri"/>
                <a:cs typeface="Arial"/>
              </a:rPr>
              <a:t>The extent of shielding is represent in term of shielding parameter σ, when absorption occurs the field B felt by the proton is represented as </a:t>
            </a:r>
            <a:endParaRPr lang="en-US" sz="2800" dirty="0">
              <a:ea typeface="Calibri"/>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00034" y="59273"/>
            <a:ext cx="8001056"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this relation, it is clear that the protons with different electronic environments or with different shielding </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parameter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can be brought into resonance in two ways</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1- The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strength of the external field is kept steady and the radiofrequency is constantly varied</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pPr>
            <a:endParaRPr lang="en-US" sz="2400" b="1" dirty="0">
              <a:solidFill>
                <a:srgbClr val="C0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2400" b="1" dirty="0" smtClean="0">
                <a:solidFill>
                  <a:srgbClr val="C00000"/>
                </a:solidFill>
                <a:latin typeface="Times New Roman" pitchFamily="18" charset="0"/>
                <a:ea typeface="Calibri" pitchFamily="34" charset="0"/>
                <a:cs typeface="Times New Roman" pitchFamily="18" charset="0"/>
              </a:rPr>
              <a:t>2-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The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radio-frequency is kept steady and the strength of the external field is constantly varied</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28675" name="Rectangle 3"/>
          <p:cNvSpPr>
            <a:spLocks noChangeArrowheads="1"/>
          </p:cNvSpPr>
          <p:nvPr/>
        </p:nvSpPr>
        <p:spPr bwMode="auto">
          <a:xfrm>
            <a:off x="228600" y="2133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34FD98C-5189-4B6D-BB26-D9B30D4D681E}"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22</a:t>
            </a:fld>
            <a:endParaRPr lang="en-US"/>
          </a:p>
        </p:txBody>
      </p:sp>
      <p:sp>
        <p:nvSpPr>
          <p:cNvPr id="3" name="مستطيل 2"/>
          <p:cNvSpPr/>
          <p:nvPr/>
        </p:nvSpPr>
        <p:spPr>
          <a:xfrm>
            <a:off x="323528" y="260648"/>
            <a:ext cx="8640960" cy="4308872"/>
          </a:xfrm>
          <a:prstGeom prst="rect">
            <a:avLst/>
          </a:prstGeom>
        </p:spPr>
        <p:txBody>
          <a:bodyPr wrap="square">
            <a:spAutoFit/>
          </a:bodyPr>
          <a:lstStyle/>
          <a:p>
            <a:pPr lvl="0" eaLnBrk="0" fontAlgn="base" hangingPunct="0">
              <a:spcBef>
                <a:spcPct val="0"/>
              </a:spcBef>
              <a:spcAft>
                <a:spcPct val="0"/>
              </a:spcAft>
            </a:pPr>
            <a:r>
              <a:rPr lang="en-US" sz="3200" b="1" dirty="0">
                <a:solidFill>
                  <a:srgbClr val="002060"/>
                </a:solidFill>
                <a:latin typeface="Times New Roman" pitchFamily="18" charset="0"/>
                <a:ea typeface="Calibri" pitchFamily="34" charset="0"/>
                <a:cs typeface="Times New Roman" pitchFamily="18" charset="0"/>
              </a:rPr>
              <a:t>At constant radiofrequency, shielding shifts the absorption up field (δ ↓ , τ ↑), in the molecules where there is spherical distribution of electrons around the proton. While </a:t>
            </a:r>
            <a:r>
              <a:rPr lang="en-US" sz="3200" b="1" dirty="0" err="1">
                <a:solidFill>
                  <a:srgbClr val="002060"/>
                </a:solidFill>
                <a:latin typeface="Times New Roman" pitchFamily="18" charset="0"/>
                <a:ea typeface="Calibri" pitchFamily="34" charset="0"/>
                <a:cs typeface="Times New Roman" pitchFamily="18" charset="0"/>
              </a:rPr>
              <a:t>deshielding</a:t>
            </a:r>
            <a:r>
              <a:rPr lang="en-US" sz="3200" b="1" dirty="0">
                <a:solidFill>
                  <a:srgbClr val="002060"/>
                </a:solidFill>
                <a:latin typeface="Times New Roman" pitchFamily="18" charset="0"/>
                <a:ea typeface="Calibri" pitchFamily="34" charset="0"/>
                <a:cs typeface="Times New Roman" pitchFamily="18" charset="0"/>
              </a:rPr>
              <a:t> shifts the absorption down field (δ ↑, τ ↓</a:t>
            </a:r>
            <a:r>
              <a:rPr lang="en-US" sz="3200" b="1" dirty="0" smtClean="0">
                <a:solidFill>
                  <a:srgbClr val="002060"/>
                </a:solidFill>
                <a:latin typeface="Times New Roman" pitchFamily="18" charset="0"/>
                <a:ea typeface="Calibri" pitchFamily="34" charset="0"/>
                <a:cs typeface="Times New Roman" pitchFamily="18" charset="0"/>
              </a:rPr>
              <a:t>).</a:t>
            </a:r>
            <a:endParaRPr lang="en-US" sz="3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en-US" sz="3200" dirty="0">
                <a:solidFill>
                  <a:prstClr val="black"/>
                </a:solidFill>
                <a:latin typeface="Times New Roman" pitchFamily="18" charset="0"/>
                <a:ea typeface="Calibri" pitchFamily="34" charset="0"/>
                <a:cs typeface="Times New Roman" pitchFamily="18" charset="0"/>
              </a:rPr>
              <a:t>The </a:t>
            </a:r>
            <a:r>
              <a:rPr lang="en-US" sz="3200" dirty="0" err="1">
                <a:solidFill>
                  <a:prstClr val="black"/>
                </a:solidFill>
                <a:latin typeface="Times New Roman" pitchFamily="18" charset="0"/>
                <a:ea typeface="Calibri" pitchFamily="34" charset="0"/>
                <a:cs typeface="Times New Roman" pitchFamily="18" charset="0"/>
              </a:rPr>
              <a:t>deshielding</a:t>
            </a:r>
            <a:r>
              <a:rPr lang="en-US" sz="3200" dirty="0">
                <a:solidFill>
                  <a:prstClr val="black"/>
                </a:solidFill>
                <a:latin typeface="Times New Roman" pitchFamily="18" charset="0"/>
                <a:ea typeface="Calibri" pitchFamily="34" charset="0"/>
                <a:cs typeface="Times New Roman" pitchFamily="18" charset="0"/>
              </a:rPr>
              <a:t> effect due to particular group decreases as its distance from the absorption proton increases.</a:t>
            </a:r>
            <a:endParaRPr lang="en-US" sz="3200"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endParaRPr lang="en-US" dirty="0">
              <a:solidFill>
                <a:prstClr val="black"/>
              </a:solidFill>
              <a:latin typeface="Arial" pitchFamily="34" charset="0"/>
              <a:cs typeface="Arial" pitchFamily="34" charset="0"/>
            </a:endParaRPr>
          </a:p>
        </p:txBody>
      </p:sp>
      <p:graphicFrame>
        <p:nvGraphicFramePr>
          <p:cNvPr id="4" name="كائن 3"/>
          <p:cNvGraphicFramePr>
            <a:graphicFrameLocks noChangeAspect="1"/>
          </p:cNvGraphicFramePr>
          <p:nvPr>
            <p:extLst>
              <p:ext uri="{D42A27DB-BD31-4B8C-83A1-F6EECF244321}">
                <p14:modId xmlns:p14="http://schemas.microsoft.com/office/powerpoint/2010/main" val="3974574327"/>
              </p:ext>
            </p:extLst>
          </p:nvPr>
        </p:nvGraphicFramePr>
        <p:xfrm>
          <a:off x="323528" y="4467225"/>
          <a:ext cx="8424936" cy="2390775"/>
        </p:xfrm>
        <a:graphic>
          <a:graphicData uri="http://schemas.openxmlformats.org/presentationml/2006/ole">
            <mc:AlternateContent xmlns:mc="http://schemas.openxmlformats.org/markup-compatibility/2006">
              <mc:Choice xmlns:v="urn:schemas-microsoft-com:vml" Requires="v">
                <p:oleObj spid="_x0000_s39941" name="CS ChemDraw Drawing" r:id="rId3" imgW="6659499" imgH="2326767" progId="ChemDraw.Document.6.0">
                  <p:embed/>
                </p:oleObj>
              </mc:Choice>
              <mc:Fallback>
                <p:oleObj name="CS ChemDraw Drawing" r:id="rId3" imgW="6659499" imgH="232676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67225"/>
                        <a:ext cx="8424936" cy="23907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02751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23</a:t>
            </a:fld>
            <a:endParaRPr lang="en-US"/>
          </a:p>
        </p:txBody>
      </p:sp>
      <p:sp>
        <p:nvSpPr>
          <p:cNvPr id="3" name="مستطيل 2"/>
          <p:cNvSpPr/>
          <p:nvPr/>
        </p:nvSpPr>
        <p:spPr>
          <a:xfrm>
            <a:off x="611560" y="980728"/>
            <a:ext cx="7992888" cy="4622804"/>
          </a:xfrm>
          <a:prstGeom prst="rect">
            <a:avLst/>
          </a:prstGeom>
        </p:spPr>
        <p:txBody>
          <a:bodyPr wrap="square">
            <a:spAutoFit/>
          </a:bodyPr>
          <a:lstStyle/>
          <a:p>
            <a:pPr>
              <a:lnSpc>
                <a:spcPct val="115000"/>
              </a:lnSpc>
              <a:spcAft>
                <a:spcPts val="0"/>
              </a:spcAft>
            </a:pPr>
            <a:r>
              <a:rPr lang="en-US" sz="2000" b="1" i="1" u="sng" dirty="0">
                <a:solidFill>
                  <a:srgbClr val="FF0000"/>
                </a:solidFill>
                <a:latin typeface="Times New Roman"/>
                <a:ea typeface="Times New Roman"/>
                <a:cs typeface="Arial"/>
              </a:rPr>
              <a:t>Useful  Solvents in NMR</a:t>
            </a:r>
            <a:endParaRPr lang="en-US" sz="1600" dirty="0">
              <a:ea typeface="Calibri"/>
              <a:cs typeface="Arial"/>
            </a:endParaRPr>
          </a:p>
          <a:p>
            <a:pPr>
              <a:lnSpc>
                <a:spcPct val="115000"/>
              </a:lnSpc>
              <a:spcAft>
                <a:spcPts val="0"/>
              </a:spcAft>
            </a:pPr>
            <a:r>
              <a:rPr lang="en-US" sz="2000" b="1" i="1" dirty="0">
                <a:solidFill>
                  <a:srgbClr val="FF0000"/>
                </a:solidFill>
                <a:latin typeface="Times New Roman"/>
                <a:ea typeface="Times New Roman"/>
                <a:cs typeface="Arial"/>
              </a:rPr>
              <a:t> </a:t>
            </a:r>
            <a:endParaRPr lang="en-US" sz="1600" dirty="0">
              <a:ea typeface="Calibri"/>
              <a:cs typeface="Arial"/>
            </a:endParaRPr>
          </a:p>
          <a:p>
            <a:pPr>
              <a:lnSpc>
                <a:spcPct val="115000"/>
              </a:lnSpc>
              <a:spcAft>
                <a:spcPts val="0"/>
              </a:spcAft>
            </a:pPr>
            <a:r>
              <a:rPr lang="en-US" dirty="0">
                <a:solidFill>
                  <a:srgbClr val="000000"/>
                </a:solidFill>
                <a:latin typeface="Times New Roman"/>
                <a:ea typeface="Times New Roman"/>
                <a:cs typeface="Arial"/>
              </a:rPr>
              <a:t>A substance free of proton should be used as solvent (i.e., which does not give absorption of its own in NMR spectrum).</a:t>
            </a:r>
            <a:endParaRPr lang="en-US" sz="1600" dirty="0">
              <a:ea typeface="Calibri"/>
              <a:cs typeface="Arial"/>
            </a:endParaRPr>
          </a:p>
          <a:p>
            <a:pPr>
              <a:lnSpc>
                <a:spcPct val="115000"/>
              </a:lnSpc>
              <a:spcAft>
                <a:spcPts val="0"/>
              </a:spcAft>
            </a:pPr>
            <a:r>
              <a:rPr lang="en-US" b="1" dirty="0">
                <a:solidFill>
                  <a:srgbClr val="002060"/>
                </a:solidFill>
                <a:latin typeface="Times New Roman"/>
                <a:ea typeface="Times New Roman"/>
                <a:cs typeface="Arial"/>
              </a:rPr>
              <a:t> </a:t>
            </a:r>
            <a:endParaRPr lang="en-US" sz="1600" dirty="0">
              <a:ea typeface="Calibri"/>
              <a:cs typeface="Arial"/>
            </a:endParaRPr>
          </a:p>
          <a:p>
            <a:pPr>
              <a:lnSpc>
                <a:spcPct val="115000"/>
              </a:lnSpc>
              <a:spcAft>
                <a:spcPts val="0"/>
              </a:spcAft>
            </a:pPr>
            <a:r>
              <a:rPr lang="en-US" b="1" dirty="0">
                <a:solidFill>
                  <a:srgbClr val="002060"/>
                </a:solidFill>
                <a:latin typeface="Times New Roman"/>
                <a:ea typeface="Times New Roman"/>
                <a:cs typeface="Arial"/>
              </a:rPr>
              <a:t>Some important characteristics of solvents for NMR spectroscopy are:</a:t>
            </a:r>
            <a:endParaRPr lang="en-US" sz="1600" dirty="0">
              <a:ea typeface="Calibri"/>
              <a:cs typeface="Arial"/>
            </a:endParaRPr>
          </a:p>
          <a:p>
            <a:pPr>
              <a:lnSpc>
                <a:spcPct val="115000"/>
              </a:lnSpc>
              <a:spcAft>
                <a:spcPts val="0"/>
              </a:spcAft>
            </a:pPr>
            <a:r>
              <a:rPr lang="en-US" dirty="0">
                <a:solidFill>
                  <a:srgbClr val="000000"/>
                </a:solidFill>
                <a:latin typeface="Times New Roman"/>
                <a:ea typeface="Times New Roman"/>
                <a:cs typeface="Arial"/>
              </a:rPr>
              <a:t> </a:t>
            </a:r>
            <a:endParaRPr lang="en-US" sz="1600" dirty="0">
              <a:ea typeface="Calibri"/>
              <a:cs typeface="Arial"/>
            </a:endParaRPr>
          </a:p>
          <a:p>
            <a:pPr marL="342900" lvl="0" indent="-342900">
              <a:lnSpc>
                <a:spcPct val="115000"/>
              </a:lnSpc>
              <a:spcAft>
                <a:spcPts val="0"/>
              </a:spcAft>
              <a:buFont typeface="+mj-lt"/>
              <a:buAutoNum type="arabicPeriod"/>
            </a:pPr>
            <a:r>
              <a:rPr lang="en-US" dirty="0">
                <a:solidFill>
                  <a:srgbClr val="002060"/>
                </a:solidFill>
                <a:latin typeface="Times New Roman"/>
                <a:ea typeface="Times New Roman"/>
                <a:cs typeface="Arial"/>
              </a:rPr>
              <a:t>It should be chemically inert and magnetically isotropic.</a:t>
            </a:r>
            <a:endParaRPr lang="en-US" sz="1600" dirty="0">
              <a:ea typeface="Calibri"/>
              <a:cs typeface="Arial"/>
            </a:endParaRPr>
          </a:p>
          <a:p>
            <a:pPr marL="342900" lvl="0" indent="-342900">
              <a:lnSpc>
                <a:spcPct val="115000"/>
              </a:lnSpc>
              <a:spcAft>
                <a:spcPts val="0"/>
              </a:spcAft>
              <a:buFont typeface="+mj-lt"/>
              <a:buAutoNum type="arabicPeriod"/>
            </a:pPr>
            <a:r>
              <a:rPr lang="en-US" dirty="0">
                <a:solidFill>
                  <a:srgbClr val="002060"/>
                </a:solidFill>
                <a:latin typeface="Times New Roman"/>
                <a:ea typeface="Times New Roman"/>
                <a:cs typeface="Arial"/>
              </a:rPr>
              <a:t>It should be devoid of hydrogen atom.</a:t>
            </a:r>
            <a:endParaRPr lang="en-US" sz="1600" dirty="0">
              <a:ea typeface="Calibri"/>
              <a:cs typeface="Arial"/>
            </a:endParaRPr>
          </a:p>
          <a:p>
            <a:pPr marL="342900" lvl="0" indent="-342900">
              <a:lnSpc>
                <a:spcPct val="115000"/>
              </a:lnSpc>
              <a:spcAft>
                <a:spcPts val="0"/>
              </a:spcAft>
              <a:buFont typeface="+mj-lt"/>
              <a:buAutoNum type="arabicPeriod"/>
            </a:pPr>
            <a:r>
              <a:rPr lang="en-US" dirty="0">
                <a:solidFill>
                  <a:srgbClr val="002060"/>
                </a:solidFill>
                <a:latin typeface="Times New Roman"/>
                <a:ea typeface="Times New Roman"/>
                <a:cs typeface="Arial"/>
              </a:rPr>
              <a:t>It should dissolve the sample to a reasonable extent</a:t>
            </a:r>
            <a:endParaRPr lang="en-US" sz="1600" dirty="0">
              <a:ea typeface="Calibri"/>
              <a:cs typeface="Arial"/>
            </a:endParaRPr>
          </a:p>
          <a:p>
            <a:pPr marL="457200">
              <a:lnSpc>
                <a:spcPct val="115000"/>
              </a:lnSpc>
              <a:spcAft>
                <a:spcPts val="0"/>
              </a:spcAft>
            </a:pPr>
            <a:r>
              <a:rPr lang="en-US" dirty="0">
                <a:solidFill>
                  <a:srgbClr val="002060"/>
                </a:solidFill>
                <a:latin typeface="Times New Roman"/>
                <a:ea typeface="Times New Roman"/>
                <a:cs typeface="Arial"/>
              </a:rPr>
              <a:t> </a:t>
            </a:r>
            <a:endParaRPr lang="en-US" sz="1600" dirty="0">
              <a:ea typeface="Calibri"/>
              <a:cs typeface="Arial"/>
            </a:endParaRPr>
          </a:p>
          <a:p>
            <a:pPr marL="457200">
              <a:lnSpc>
                <a:spcPct val="115000"/>
              </a:lnSpc>
              <a:spcAft>
                <a:spcPts val="0"/>
              </a:spcAft>
            </a:pPr>
            <a:r>
              <a:rPr lang="en-US" dirty="0">
                <a:solidFill>
                  <a:srgbClr val="002060"/>
                </a:solidFill>
                <a:latin typeface="Times New Roman"/>
                <a:ea typeface="Times New Roman"/>
                <a:cs typeface="Arial"/>
              </a:rPr>
              <a:t>The NMR spectrum of even completely </a:t>
            </a:r>
            <a:r>
              <a:rPr lang="en-US" dirty="0" err="1">
                <a:solidFill>
                  <a:srgbClr val="002060"/>
                </a:solidFill>
                <a:latin typeface="Times New Roman"/>
                <a:ea typeface="Times New Roman"/>
                <a:cs typeface="Arial"/>
              </a:rPr>
              <a:t>deuterated</a:t>
            </a:r>
            <a:r>
              <a:rPr lang="en-US" dirty="0">
                <a:solidFill>
                  <a:srgbClr val="002060"/>
                </a:solidFill>
                <a:latin typeface="Times New Roman"/>
                <a:ea typeface="Times New Roman"/>
                <a:cs typeface="Arial"/>
              </a:rPr>
              <a:t> solvent does show one or more peaks. It is due to the presence of minor impurities in the solvent (the </a:t>
            </a:r>
            <a:r>
              <a:rPr lang="en-US" dirty="0" err="1">
                <a:solidFill>
                  <a:srgbClr val="002060"/>
                </a:solidFill>
                <a:latin typeface="Times New Roman"/>
                <a:ea typeface="Times New Roman"/>
                <a:cs typeface="Arial"/>
              </a:rPr>
              <a:t>deuteriated</a:t>
            </a:r>
            <a:r>
              <a:rPr lang="en-US" dirty="0">
                <a:solidFill>
                  <a:srgbClr val="002060"/>
                </a:solidFill>
                <a:latin typeface="Times New Roman"/>
                <a:ea typeface="Times New Roman"/>
                <a:cs typeface="Arial"/>
              </a:rPr>
              <a:t> solvents are available commercially in 98-99.9%isotopic purity).</a:t>
            </a:r>
            <a:endParaRPr lang="en-US" sz="1600" dirty="0">
              <a:ea typeface="Calibri"/>
              <a:cs typeface="Arial"/>
            </a:endParaRPr>
          </a:p>
        </p:txBody>
      </p:sp>
    </p:spTree>
    <p:extLst>
      <p:ext uri="{BB962C8B-B14F-4D97-AF65-F5344CB8AC3E}">
        <p14:creationId xmlns:p14="http://schemas.microsoft.com/office/powerpoint/2010/main" val="398145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4FD98C-5189-4B6D-BB26-D9B30D4D681E}" type="slidenum">
              <a:rPr lang="en-US" smtClean="0">
                <a:solidFill>
                  <a:prstClr val="black">
                    <a:tint val="75000"/>
                  </a:prstClr>
                </a:solidFill>
              </a:rPr>
              <a:pPr/>
              <a:t>24</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91717720"/>
              </p:ext>
            </p:extLst>
          </p:nvPr>
        </p:nvGraphicFramePr>
        <p:xfrm>
          <a:off x="827584" y="1268760"/>
          <a:ext cx="7920881" cy="5162372"/>
        </p:xfrm>
        <a:graphic>
          <a:graphicData uri="http://schemas.openxmlformats.org/drawingml/2006/table">
            <a:tbl>
              <a:tblPr/>
              <a:tblGrid>
                <a:gridCol w="3377748"/>
                <a:gridCol w="2271122"/>
                <a:gridCol w="2272011"/>
              </a:tblGrid>
              <a:tr h="985844">
                <a:tc>
                  <a:txBody>
                    <a:bodyPr/>
                    <a:lstStyle/>
                    <a:p>
                      <a:pPr algn="ctr">
                        <a:lnSpc>
                          <a:spcPct val="115000"/>
                        </a:lnSpc>
                        <a:spcAft>
                          <a:spcPts val="0"/>
                        </a:spcAft>
                        <a:tabLst>
                          <a:tab pos="809625" algn="l"/>
                        </a:tabLst>
                      </a:pPr>
                      <a:r>
                        <a:rPr lang="en-US" sz="1800" b="1" dirty="0">
                          <a:solidFill>
                            <a:srgbClr val="C00000"/>
                          </a:solidFill>
                          <a:latin typeface="Times New Roman"/>
                          <a:ea typeface="Calibri"/>
                          <a:cs typeface="Arial"/>
                        </a:rPr>
                        <a:t>Solvent</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C00000"/>
                          </a:solidFill>
                          <a:latin typeface="Times New Roman"/>
                          <a:ea typeface="Calibri"/>
                          <a:cs typeface="Arial"/>
                        </a:rPr>
                        <a:t>Approximate δ for </a:t>
                      </a:r>
                      <a:r>
                        <a:rPr lang="en-US" sz="1800" b="1" baseline="30000" dirty="0">
                          <a:solidFill>
                            <a:srgbClr val="C00000"/>
                          </a:solidFill>
                          <a:latin typeface="Times New Roman"/>
                          <a:ea typeface="Calibri"/>
                          <a:cs typeface="Arial"/>
                        </a:rPr>
                        <a:t>1</a:t>
                      </a:r>
                      <a:r>
                        <a:rPr lang="en-US" sz="1800" b="1" dirty="0">
                          <a:solidFill>
                            <a:srgbClr val="C00000"/>
                          </a:solidFill>
                          <a:latin typeface="Times New Roman"/>
                          <a:ea typeface="Calibri"/>
                          <a:cs typeface="Arial"/>
                        </a:rPr>
                        <a:t>H equivalent (as contaminant)</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baseline="30000" dirty="0">
                          <a:solidFill>
                            <a:srgbClr val="C00000"/>
                          </a:solidFill>
                          <a:latin typeface="Times New Roman"/>
                          <a:ea typeface="Calibri"/>
                          <a:cs typeface="Arial"/>
                        </a:rPr>
                        <a:t>13</a:t>
                      </a:r>
                      <a:r>
                        <a:rPr lang="en-US" sz="1800" b="1" dirty="0">
                          <a:solidFill>
                            <a:srgbClr val="C00000"/>
                          </a:solidFill>
                          <a:latin typeface="Times New Roman"/>
                          <a:ea typeface="Calibri"/>
                          <a:cs typeface="Arial"/>
                        </a:rPr>
                        <a:t>C δ value</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Acetic acid d</a:t>
                      </a:r>
                      <a:r>
                        <a:rPr lang="en-US" sz="1800" b="1" baseline="-25000">
                          <a:solidFill>
                            <a:srgbClr val="002060"/>
                          </a:solidFill>
                          <a:latin typeface="Times New Roman"/>
                          <a:ea typeface="Calibri"/>
                          <a:cs typeface="Arial"/>
                        </a:rPr>
                        <a:t>4 </a:t>
                      </a:r>
                      <a:r>
                        <a:rPr lang="en-US" sz="1800" b="1">
                          <a:solidFill>
                            <a:srgbClr val="002060"/>
                          </a:solidFill>
                          <a:latin typeface="Times New Roman"/>
                          <a:ea typeface="Calibri"/>
                          <a:cs typeface="Arial"/>
                        </a:rPr>
                        <a:t>( CD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COOD)</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13 and 2</a:t>
                      </a:r>
                      <a:r>
                        <a:rPr lang="en-US" sz="1800" b="1" dirty="0">
                          <a:solidFill>
                            <a:srgbClr val="C00000"/>
                          </a:solidFill>
                          <a:latin typeface="Times New Roman"/>
                          <a:ea typeface="Calibri"/>
                          <a:cs typeface="Arial"/>
                        </a:rPr>
                        <a:t>(5)</a:t>
                      </a:r>
                      <a:endParaRPr lang="en-US" sz="18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21(7) , 177</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Acetone-d</a:t>
                      </a:r>
                      <a:r>
                        <a:rPr lang="en-US" sz="1800" b="1" baseline="-25000">
                          <a:solidFill>
                            <a:srgbClr val="002060"/>
                          </a:solidFill>
                          <a:latin typeface="Times New Roman"/>
                          <a:ea typeface="Calibri"/>
                          <a:cs typeface="Arial"/>
                        </a:rPr>
                        <a:t>6</a:t>
                      </a:r>
                      <a:r>
                        <a:rPr lang="en-US" sz="1800" b="1">
                          <a:solidFill>
                            <a:srgbClr val="002060"/>
                          </a:solidFill>
                          <a:latin typeface="Times New Roman"/>
                          <a:ea typeface="Calibri"/>
                          <a:cs typeface="Arial"/>
                        </a:rPr>
                        <a:t>(CD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COCD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2</a:t>
                      </a:r>
                      <a:r>
                        <a:rPr lang="en-US" sz="1800" b="1" dirty="0">
                          <a:solidFill>
                            <a:srgbClr val="C00000"/>
                          </a:solidFill>
                          <a:latin typeface="Times New Roman"/>
                          <a:ea typeface="Calibri"/>
                          <a:cs typeface="Arial"/>
                        </a:rPr>
                        <a:t>(5)</a:t>
                      </a:r>
                      <a:endParaRPr lang="en-US" sz="1800" b="1"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30(7), 205</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Acetonitrile-d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CCN)</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2(5)</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1.3(7), 117</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Benzene –d</a:t>
                      </a:r>
                      <a:r>
                        <a:rPr lang="en-US" sz="1800" b="1" baseline="-25000">
                          <a:solidFill>
                            <a:srgbClr val="002060"/>
                          </a:solidFill>
                          <a:latin typeface="Times New Roman"/>
                          <a:ea typeface="Calibri"/>
                          <a:cs typeface="Arial"/>
                        </a:rPr>
                        <a:t>6</a:t>
                      </a:r>
                      <a:r>
                        <a:rPr lang="en-US" sz="1800" b="1">
                          <a:solidFill>
                            <a:srgbClr val="002060"/>
                          </a:solidFill>
                          <a:latin typeface="Times New Roman"/>
                          <a:ea typeface="Calibri"/>
                          <a:cs typeface="Arial"/>
                        </a:rPr>
                        <a:t>(C</a:t>
                      </a:r>
                      <a:r>
                        <a:rPr lang="en-US" sz="1800" b="1" baseline="-25000">
                          <a:solidFill>
                            <a:srgbClr val="002060"/>
                          </a:solidFill>
                          <a:latin typeface="Times New Roman"/>
                          <a:ea typeface="Calibri"/>
                          <a:cs typeface="Arial"/>
                        </a:rPr>
                        <a:t>6</a:t>
                      </a:r>
                      <a:r>
                        <a:rPr lang="en-US" sz="1800" b="1">
                          <a:solidFill>
                            <a:srgbClr val="002060"/>
                          </a:solidFill>
                          <a:latin typeface="Times New Roman"/>
                          <a:ea typeface="Calibri"/>
                          <a:cs typeface="Arial"/>
                        </a:rPr>
                        <a:t>D</a:t>
                      </a:r>
                      <a:r>
                        <a:rPr lang="en-US" sz="1800" b="1" baseline="-25000">
                          <a:solidFill>
                            <a:srgbClr val="002060"/>
                          </a:solidFill>
                          <a:latin typeface="Times New Roman"/>
                          <a:ea typeface="Calibri"/>
                          <a:cs typeface="Arial"/>
                        </a:rPr>
                        <a:t>6</a:t>
                      </a: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7.15</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128(3)</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Carbon tetrachloride  (CCl</a:t>
                      </a:r>
                      <a:r>
                        <a:rPr lang="en-US" sz="1800" b="1" baseline="-25000">
                          <a:solidFill>
                            <a:srgbClr val="002060"/>
                          </a:solidFill>
                          <a:latin typeface="Times New Roman"/>
                          <a:ea typeface="Calibri"/>
                          <a:cs typeface="Arial"/>
                        </a:rPr>
                        <a:t>4</a:t>
                      </a: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97</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Chloroform d (CDCl</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7.24</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77(3)</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Deuterium oxide – d</a:t>
                      </a:r>
                      <a:r>
                        <a:rPr lang="en-US" sz="1800" b="1" baseline="-25000">
                          <a:solidFill>
                            <a:srgbClr val="002060"/>
                          </a:solidFill>
                          <a:latin typeface="Times New Roman"/>
                          <a:ea typeface="Calibri"/>
                          <a:cs typeface="Arial"/>
                        </a:rPr>
                        <a:t>2</a:t>
                      </a:r>
                      <a:r>
                        <a:rPr lang="en-US" sz="1800" b="1">
                          <a:solidFill>
                            <a:srgbClr val="002060"/>
                          </a:solidFill>
                          <a:latin typeface="Times New Roman"/>
                          <a:ea typeface="Calibri"/>
                          <a:cs typeface="Arial"/>
                        </a:rPr>
                        <a:t>(D</a:t>
                      </a:r>
                      <a:r>
                        <a:rPr lang="en-US" sz="1800" b="1" baseline="-25000">
                          <a:solidFill>
                            <a:srgbClr val="002060"/>
                          </a:solidFill>
                          <a:latin typeface="Times New Roman"/>
                          <a:ea typeface="Calibri"/>
                          <a:cs typeface="Arial"/>
                        </a:rPr>
                        <a:t>2</a:t>
                      </a:r>
                      <a:r>
                        <a:rPr lang="en-US" sz="1800" b="1">
                          <a:solidFill>
                            <a:srgbClr val="002060"/>
                          </a:solidFill>
                          <a:latin typeface="Times New Roman"/>
                          <a:ea typeface="Calibri"/>
                          <a:cs typeface="Arial"/>
                        </a:rPr>
                        <a:t>O)</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4.82</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340">
                <a:tc>
                  <a:txBody>
                    <a:bodyPr/>
                    <a:lstStyle/>
                    <a:p>
                      <a:pPr algn="ctr">
                        <a:lnSpc>
                          <a:spcPct val="115000"/>
                        </a:lnSpc>
                        <a:spcAft>
                          <a:spcPts val="0"/>
                        </a:spcAft>
                      </a:pPr>
                      <a:r>
                        <a:rPr lang="en-US" sz="1800" b="1">
                          <a:solidFill>
                            <a:srgbClr val="002060"/>
                          </a:solidFill>
                          <a:latin typeface="Times New Roman"/>
                          <a:ea typeface="Calibri"/>
                          <a:cs typeface="Arial"/>
                        </a:rPr>
                        <a:t>Dimethylsulphoxide-d</a:t>
                      </a:r>
                      <a:r>
                        <a:rPr lang="en-US" sz="1800" b="1" baseline="-25000">
                          <a:solidFill>
                            <a:srgbClr val="002060"/>
                          </a:solidFill>
                          <a:latin typeface="Times New Roman"/>
                          <a:ea typeface="Calibri"/>
                          <a:cs typeface="Arial"/>
                        </a:rPr>
                        <a:t>6 </a:t>
                      </a:r>
                      <a:r>
                        <a:rPr lang="en-US" sz="1800" b="1">
                          <a:solidFill>
                            <a:srgbClr val="002060"/>
                          </a:solidFill>
                          <a:latin typeface="Times New Roman"/>
                          <a:ea typeface="Calibri"/>
                          <a:cs typeface="Arial"/>
                        </a:rPr>
                        <a:t>(D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CS(=O)CD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2.5(5)</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39.4(7)</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Methanol-d</a:t>
                      </a:r>
                      <a:r>
                        <a:rPr lang="en-US" sz="1800" b="1" baseline="-25000">
                          <a:solidFill>
                            <a:srgbClr val="002060"/>
                          </a:solidFill>
                          <a:latin typeface="Times New Roman"/>
                          <a:ea typeface="Calibri"/>
                          <a:cs typeface="Arial"/>
                        </a:rPr>
                        <a:t>4 </a:t>
                      </a:r>
                      <a:r>
                        <a:rPr lang="en-US" sz="1800" b="1">
                          <a:solidFill>
                            <a:srgbClr val="002060"/>
                          </a:solidFill>
                          <a:latin typeface="Times New Roman"/>
                          <a:ea typeface="Calibri"/>
                          <a:cs typeface="Arial"/>
                        </a:rPr>
                        <a:t>(CD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OD)</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3.4 (5), 4.8</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49(7)</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Ethanol-d</a:t>
                      </a:r>
                      <a:r>
                        <a:rPr lang="en-US" sz="1800" b="1" baseline="-25000">
                          <a:solidFill>
                            <a:srgbClr val="002060"/>
                          </a:solidFill>
                          <a:latin typeface="Times New Roman"/>
                          <a:ea typeface="Calibri"/>
                          <a:cs typeface="Arial"/>
                        </a:rPr>
                        <a:t>6 </a:t>
                      </a:r>
                      <a:r>
                        <a:rPr lang="en-US" sz="1800" b="1">
                          <a:solidFill>
                            <a:srgbClr val="002060"/>
                          </a:solidFill>
                          <a:latin typeface="Times New Roman"/>
                          <a:ea typeface="Calibri"/>
                          <a:cs typeface="Arial"/>
                        </a:rPr>
                        <a:t>(D</a:t>
                      </a:r>
                      <a:r>
                        <a:rPr lang="en-US" sz="1800" b="1" baseline="-25000">
                          <a:solidFill>
                            <a:srgbClr val="002060"/>
                          </a:solidFill>
                          <a:latin typeface="Times New Roman"/>
                          <a:ea typeface="Calibri"/>
                          <a:cs typeface="Arial"/>
                        </a:rPr>
                        <a:t>3</a:t>
                      </a:r>
                      <a:r>
                        <a:rPr lang="en-US" sz="1800" b="1">
                          <a:solidFill>
                            <a:srgbClr val="002060"/>
                          </a:solidFill>
                          <a:latin typeface="Times New Roman"/>
                          <a:ea typeface="Calibri"/>
                          <a:cs typeface="Arial"/>
                        </a:rPr>
                        <a:t>CCD</a:t>
                      </a:r>
                      <a:r>
                        <a:rPr lang="en-US" sz="1800" b="1" baseline="-25000">
                          <a:solidFill>
                            <a:srgbClr val="002060"/>
                          </a:solidFill>
                          <a:latin typeface="Times New Roman"/>
                          <a:ea typeface="Calibri"/>
                          <a:cs typeface="Arial"/>
                        </a:rPr>
                        <a:t>2</a:t>
                      </a:r>
                      <a:r>
                        <a:rPr lang="en-US" sz="1800" b="1">
                          <a:solidFill>
                            <a:srgbClr val="002060"/>
                          </a:solidFill>
                          <a:latin typeface="Times New Roman"/>
                          <a:ea typeface="Calibri"/>
                          <a:cs typeface="Arial"/>
                        </a:rPr>
                        <a:t>OD)</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1.1(br), 3.55(br), 5.26</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17.2(7), 56.8(5)</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340">
                <a:tc>
                  <a:txBody>
                    <a:bodyPr/>
                    <a:lstStyle/>
                    <a:p>
                      <a:pPr algn="ctr">
                        <a:lnSpc>
                          <a:spcPct val="115000"/>
                        </a:lnSpc>
                        <a:spcAft>
                          <a:spcPts val="0"/>
                        </a:spcAft>
                      </a:pPr>
                      <a:r>
                        <a:rPr lang="en-US" sz="1800" b="1">
                          <a:solidFill>
                            <a:srgbClr val="002060"/>
                          </a:solidFill>
                          <a:latin typeface="Times New Roman"/>
                          <a:ea typeface="Calibri"/>
                          <a:cs typeface="Arial"/>
                        </a:rPr>
                        <a:t>Pyridine-d</a:t>
                      </a:r>
                      <a:r>
                        <a:rPr lang="en-US" sz="1800" b="1" baseline="-25000">
                          <a:solidFill>
                            <a:srgbClr val="002060"/>
                          </a:solidFill>
                          <a:latin typeface="Times New Roman"/>
                          <a:ea typeface="Calibri"/>
                          <a:cs typeface="Arial"/>
                        </a:rPr>
                        <a:t>5</a:t>
                      </a:r>
                      <a:r>
                        <a:rPr lang="en-US" sz="1800" b="1">
                          <a:solidFill>
                            <a:srgbClr val="002060"/>
                          </a:solidFill>
                          <a:latin typeface="Times New Roman"/>
                          <a:ea typeface="Calibri"/>
                          <a:cs typeface="Arial"/>
                        </a:rPr>
                        <a:t> (C</a:t>
                      </a:r>
                      <a:r>
                        <a:rPr lang="en-US" sz="1800" b="1" baseline="-25000">
                          <a:solidFill>
                            <a:srgbClr val="002060"/>
                          </a:solidFill>
                          <a:latin typeface="Times New Roman"/>
                          <a:ea typeface="Calibri"/>
                          <a:cs typeface="Arial"/>
                        </a:rPr>
                        <a:t>5</a:t>
                      </a:r>
                      <a:r>
                        <a:rPr lang="en-US" sz="1800" b="1">
                          <a:solidFill>
                            <a:srgbClr val="002060"/>
                          </a:solidFill>
                          <a:latin typeface="Times New Roman"/>
                          <a:ea typeface="Calibri"/>
                          <a:cs typeface="Arial"/>
                        </a:rPr>
                        <a:t>D</a:t>
                      </a:r>
                      <a:r>
                        <a:rPr lang="en-US" sz="1800" b="1" baseline="-25000">
                          <a:solidFill>
                            <a:srgbClr val="002060"/>
                          </a:solidFill>
                          <a:latin typeface="Times New Roman"/>
                          <a:ea typeface="Calibri"/>
                          <a:cs typeface="Arial"/>
                        </a:rPr>
                        <a:t>5</a:t>
                      </a:r>
                      <a:r>
                        <a:rPr lang="en-US" sz="1800" b="1">
                          <a:solidFill>
                            <a:srgbClr val="002060"/>
                          </a:solidFill>
                          <a:latin typeface="Times New Roman"/>
                          <a:ea typeface="Calibri"/>
                          <a:cs typeface="Arial"/>
                        </a:rPr>
                        <a:t>N)</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7.5</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123.4(3), 135.4(3), 149.8(3)</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70">
                <a:tc>
                  <a:txBody>
                    <a:bodyPr/>
                    <a:lstStyle/>
                    <a:p>
                      <a:pPr algn="ctr">
                        <a:lnSpc>
                          <a:spcPct val="115000"/>
                        </a:lnSpc>
                        <a:spcAft>
                          <a:spcPts val="0"/>
                        </a:spcAft>
                      </a:pPr>
                      <a:r>
                        <a:rPr lang="en-US" sz="1800" b="1">
                          <a:solidFill>
                            <a:srgbClr val="002060"/>
                          </a:solidFill>
                          <a:latin typeface="Times New Roman"/>
                          <a:ea typeface="Calibri"/>
                          <a:cs typeface="Arial"/>
                        </a:rPr>
                        <a:t>Dioxane d</a:t>
                      </a:r>
                      <a:r>
                        <a:rPr lang="en-US" sz="1800" b="1" baseline="-25000">
                          <a:solidFill>
                            <a:srgbClr val="002060"/>
                          </a:solidFill>
                          <a:latin typeface="Times New Roman"/>
                          <a:ea typeface="Calibri"/>
                          <a:cs typeface="Arial"/>
                        </a:rPr>
                        <a:t>8 </a:t>
                      </a:r>
                      <a:r>
                        <a:rPr lang="en-US" sz="1800" b="1">
                          <a:solidFill>
                            <a:srgbClr val="002060"/>
                          </a:solidFill>
                          <a:latin typeface="Times New Roman"/>
                          <a:ea typeface="Calibri"/>
                          <a:cs typeface="Arial"/>
                        </a:rPr>
                        <a:t>(C</a:t>
                      </a:r>
                      <a:r>
                        <a:rPr lang="en-US" sz="1800" b="1" baseline="-25000">
                          <a:solidFill>
                            <a:srgbClr val="002060"/>
                          </a:solidFill>
                          <a:latin typeface="Times New Roman"/>
                          <a:ea typeface="Calibri"/>
                          <a:cs typeface="Arial"/>
                        </a:rPr>
                        <a:t>4</a:t>
                      </a:r>
                      <a:r>
                        <a:rPr lang="en-US" sz="1800" b="1">
                          <a:solidFill>
                            <a:srgbClr val="002060"/>
                          </a:solidFill>
                          <a:latin typeface="Times New Roman"/>
                          <a:ea typeface="Calibri"/>
                          <a:cs typeface="Arial"/>
                        </a:rPr>
                        <a:t>H</a:t>
                      </a:r>
                      <a:r>
                        <a:rPr lang="en-US" sz="1800" b="1" baseline="-25000">
                          <a:solidFill>
                            <a:srgbClr val="002060"/>
                          </a:solidFill>
                          <a:latin typeface="Times New Roman"/>
                          <a:ea typeface="Calibri"/>
                          <a:cs typeface="Arial"/>
                        </a:rPr>
                        <a:t>8</a:t>
                      </a:r>
                      <a:r>
                        <a:rPr lang="en-US" sz="1800" b="1">
                          <a:solidFill>
                            <a:srgbClr val="002060"/>
                          </a:solidFill>
                          <a:latin typeface="Times New Roman"/>
                          <a:ea typeface="Calibri"/>
                          <a:cs typeface="Arial"/>
                        </a:rPr>
                        <a:t>O</a:t>
                      </a:r>
                      <a:r>
                        <a:rPr lang="en-US" sz="1800" b="1" baseline="-25000">
                          <a:solidFill>
                            <a:srgbClr val="002060"/>
                          </a:solidFill>
                          <a:latin typeface="Times New Roman"/>
                          <a:ea typeface="Calibri"/>
                          <a:cs typeface="Arial"/>
                        </a:rPr>
                        <a:t>2</a:t>
                      </a:r>
                      <a:r>
                        <a:rPr lang="en-US" sz="1800" b="1">
                          <a:solidFill>
                            <a:srgbClr val="002060"/>
                          </a:solidFill>
                          <a:latin typeface="Times New Roman"/>
                          <a:ea typeface="Calibri"/>
                          <a:cs typeface="Arial"/>
                        </a:rPr>
                        <a:t>)</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latin typeface="Times New Roman"/>
                          <a:ea typeface="Calibri"/>
                          <a:cs typeface="Arial"/>
                        </a:rPr>
                        <a:t>3.53(m)</a:t>
                      </a:r>
                      <a:endParaRPr lang="en-US" sz="18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latin typeface="Times New Roman"/>
                          <a:ea typeface="Calibri"/>
                          <a:cs typeface="Arial"/>
                        </a:rPr>
                        <a:t>66.5(5)</a:t>
                      </a:r>
                      <a:endParaRPr lang="en-US" sz="18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مستطيل 2"/>
          <p:cNvSpPr/>
          <p:nvPr/>
        </p:nvSpPr>
        <p:spPr>
          <a:xfrm>
            <a:off x="323528" y="45697"/>
            <a:ext cx="8424936" cy="1051955"/>
          </a:xfrm>
          <a:prstGeom prst="rect">
            <a:avLst/>
          </a:prstGeom>
        </p:spPr>
        <p:txBody>
          <a:bodyPr wrap="square">
            <a:spAutoFit/>
          </a:bodyPr>
          <a:lstStyle/>
          <a:p>
            <a:pPr>
              <a:lnSpc>
                <a:spcPct val="115000"/>
              </a:lnSpc>
              <a:spcAft>
                <a:spcPts val="0"/>
              </a:spcAft>
            </a:pPr>
            <a:r>
              <a:rPr lang="en-US" sz="2800" b="1" dirty="0">
                <a:solidFill>
                  <a:srgbClr val="0070C0"/>
                </a:solidFill>
                <a:latin typeface="Times New Roman"/>
                <a:ea typeface="Times New Roman"/>
                <a:cs typeface="Arial"/>
              </a:rPr>
              <a:t>Chemical shift and multiplicities of residual protons in commercially available </a:t>
            </a:r>
            <a:r>
              <a:rPr lang="en-US" sz="2800" b="1" dirty="0" err="1">
                <a:solidFill>
                  <a:srgbClr val="0070C0"/>
                </a:solidFill>
                <a:latin typeface="Times New Roman"/>
                <a:ea typeface="Times New Roman"/>
                <a:cs typeface="Arial"/>
              </a:rPr>
              <a:t>deuterated</a:t>
            </a:r>
            <a:r>
              <a:rPr lang="en-US" sz="2800" b="1" dirty="0">
                <a:solidFill>
                  <a:srgbClr val="0070C0"/>
                </a:solidFill>
                <a:latin typeface="Times New Roman"/>
                <a:ea typeface="Times New Roman"/>
                <a:cs typeface="Arial"/>
              </a:rPr>
              <a:t> solvents</a:t>
            </a:r>
            <a:r>
              <a:rPr lang="en-US" sz="2800" dirty="0">
                <a:solidFill>
                  <a:srgbClr val="002060"/>
                </a:solidFill>
                <a:latin typeface="Times New Roman"/>
                <a:ea typeface="Times New Roman"/>
                <a:cs typeface="Arial"/>
              </a:rPr>
              <a:t>.</a:t>
            </a:r>
            <a:endParaRPr lang="en-US" sz="2800" dirty="0">
              <a:ea typeface="Calibri"/>
              <a:cs typeface="Arial"/>
            </a:endParaRPr>
          </a:p>
        </p:txBody>
      </p:sp>
    </p:spTree>
    <p:extLst>
      <p:ext uri="{BB962C8B-B14F-4D97-AF65-F5344CB8AC3E}">
        <p14:creationId xmlns:p14="http://schemas.microsoft.com/office/powerpoint/2010/main" val="1149812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25</a:t>
            </a:fld>
            <a:endParaRPr lang="en-US"/>
          </a:p>
        </p:txBody>
      </p:sp>
      <p:sp>
        <p:nvSpPr>
          <p:cNvPr id="3" name="مستطيل 2"/>
          <p:cNvSpPr/>
          <p:nvPr/>
        </p:nvSpPr>
        <p:spPr>
          <a:xfrm>
            <a:off x="0" y="0"/>
            <a:ext cx="9144000" cy="6958828"/>
          </a:xfrm>
          <a:prstGeom prst="rect">
            <a:avLst/>
          </a:prstGeom>
        </p:spPr>
        <p:txBody>
          <a:bodyPr wrap="square">
            <a:spAutoFit/>
          </a:bodyPr>
          <a:lstStyle/>
          <a:p>
            <a:pPr marL="457200">
              <a:lnSpc>
                <a:spcPct val="115000"/>
              </a:lnSpc>
              <a:spcAft>
                <a:spcPts val="0"/>
              </a:spcAft>
            </a:pPr>
            <a:r>
              <a:rPr lang="en-US" sz="2800" b="1" dirty="0">
                <a:solidFill>
                  <a:srgbClr val="002060"/>
                </a:solidFill>
                <a:latin typeface="Times New Roman"/>
                <a:ea typeface="Times New Roman"/>
                <a:cs typeface="+mj-cs"/>
              </a:rPr>
              <a:t>Notes about some solvent</a:t>
            </a:r>
            <a:endParaRPr lang="en-US" sz="2800" b="1" dirty="0">
              <a:ea typeface="Calibri"/>
              <a:cs typeface="+mj-cs"/>
            </a:endParaRPr>
          </a:p>
          <a:p>
            <a:pPr marL="457200">
              <a:lnSpc>
                <a:spcPct val="115000"/>
              </a:lnSpc>
              <a:spcAft>
                <a:spcPts val="0"/>
              </a:spcAft>
            </a:pPr>
            <a:r>
              <a:rPr lang="en-US" sz="2000" dirty="0">
                <a:solidFill>
                  <a:srgbClr val="002060"/>
                </a:solidFill>
                <a:latin typeface="Times New Roman"/>
                <a:ea typeface="Times New Roman"/>
                <a:cs typeface="+mj-cs"/>
              </a:rPr>
              <a:t> </a:t>
            </a:r>
            <a:endParaRPr lang="en-US" sz="2000" dirty="0">
              <a:ea typeface="Calibri"/>
              <a:cs typeface="+mj-cs"/>
            </a:endParaRPr>
          </a:p>
          <a:p>
            <a:pPr marL="342900" lvl="0" indent="-342900">
              <a:lnSpc>
                <a:spcPct val="115000"/>
              </a:lnSpc>
              <a:spcAft>
                <a:spcPts val="0"/>
              </a:spcAft>
              <a:buFont typeface="+mj-lt"/>
              <a:buAutoNum type="arabicPeriod"/>
            </a:pPr>
            <a:r>
              <a:rPr lang="en-US" sz="2000" dirty="0">
                <a:solidFill>
                  <a:srgbClr val="000000"/>
                </a:solidFill>
                <a:latin typeface="Times New Roman"/>
                <a:ea typeface="Times New Roman"/>
                <a:cs typeface="+mj-cs"/>
              </a:rPr>
              <a:t>D6-DMSO has affinity for water, which makes it almost impossible to keep dry, even if it’s stored over molecular sieve. Which make  D6-DMSO has a large water peak, which varies in shape and position, from sharp and small at around 3.46 ppm, to very large and broad at around 4.06 ppm in wetter samples.</a:t>
            </a:r>
            <a:endParaRPr lang="en-US" sz="2000" dirty="0">
              <a:ea typeface="Calibri"/>
              <a:cs typeface="+mj-cs"/>
            </a:endParaRPr>
          </a:p>
          <a:p>
            <a:pPr marL="342900" lvl="0" indent="-342900">
              <a:lnSpc>
                <a:spcPct val="115000"/>
              </a:lnSpc>
              <a:spcAft>
                <a:spcPts val="0"/>
              </a:spcAft>
              <a:buFont typeface="+mj-lt"/>
              <a:buAutoNum type="arabicPeriod"/>
            </a:pPr>
            <a:r>
              <a:rPr lang="en-US" sz="2000" dirty="0" err="1">
                <a:solidFill>
                  <a:srgbClr val="000000"/>
                </a:solidFill>
                <a:latin typeface="Times New Roman"/>
                <a:ea typeface="Times New Roman"/>
                <a:cs typeface="+mj-cs"/>
              </a:rPr>
              <a:t>Deutero</a:t>
            </a:r>
            <a:r>
              <a:rPr lang="en-US" sz="2000" dirty="0">
                <a:solidFill>
                  <a:srgbClr val="000000"/>
                </a:solidFill>
                <a:latin typeface="Times New Roman"/>
                <a:ea typeface="Times New Roman"/>
                <a:cs typeface="+mj-cs"/>
              </a:rPr>
              <a:t> Methanol (CD</a:t>
            </a:r>
            <a:r>
              <a:rPr lang="en-US" sz="2000" baseline="-25000" dirty="0">
                <a:solidFill>
                  <a:srgbClr val="000000"/>
                </a:solidFill>
                <a:latin typeface="Times New Roman"/>
                <a:ea typeface="Times New Roman"/>
                <a:cs typeface="+mj-cs"/>
              </a:rPr>
              <a:t>3</a:t>
            </a:r>
            <a:r>
              <a:rPr lang="en-US" sz="2000" dirty="0">
                <a:solidFill>
                  <a:srgbClr val="000000"/>
                </a:solidFill>
                <a:latin typeface="Times New Roman"/>
                <a:ea typeface="Times New Roman"/>
                <a:cs typeface="+mj-cs"/>
              </a:rPr>
              <a:t>OD)</a:t>
            </a:r>
            <a:r>
              <a:rPr lang="en-US" sz="2000" dirty="0">
                <a:latin typeface="Times New Roman"/>
                <a:ea typeface="Calibri"/>
                <a:cs typeface="+mj-cs"/>
              </a:rPr>
              <a:t>, like DMSO it has a very high affinity for water and is almost impossible to keep dry. Its water peak is sharper and occurs more predictably at around 4.8 ppm.</a:t>
            </a:r>
            <a:endParaRPr lang="en-US" sz="2000" dirty="0">
              <a:ea typeface="Calibri"/>
              <a:cs typeface="+mj-cs"/>
            </a:endParaRPr>
          </a:p>
          <a:p>
            <a:pPr marL="228600">
              <a:lnSpc>
                <a:spcPct val="115000"/>
              </a:lnSpc>
              <a:spcAft>
                <a:spcPts val="0"/>
              </a:spcAft>
            </a:pPr>
            <a:r>
              <a:rPr lang="en-US" sz="2000" dirty="0">
                <a:solidFill>
                  <a:srgbClr val="000000"/>
                </a:solidFill>
                <a:latin typeface="Times New Roman"/>
                <a:ea typeface="Times New Roman"/>
                <a:cs typeface="+mj-cs"/>
              </a:rPr>
              <a:t> </a:t>
            </a:r>
            <a:endParaRPr lang="en-US" sz="2000" dirty="0">
              <a:ea typeface="Calibri"/>
              <a:cs typeface="+mj-cs"/>
            </a:endParaRPr>
          </a:p>
          <a:p>
            <a:pPr lvl="0">
              <a:lnSpc>
                <a:spcPct val="115000"/>
              </a:lnSpc>
              <a:spcAft>
                <a:spcPts val="0"/>
              </a:spcAft>
            </a:pPr>
            <a:r>
              <a:rPr lang="en-US" sz="2000" dirty="0" smtClean="0">
                <a:latin typeface="Times New Roman"/>
                <a:ea typeface="Calibri"/>
                <a:cs typeface="+mj-cs"/>
              </a:rPr>
              <a:t>-  Its </a:t>
            </a:r>
            <a:r>
              <a:rPr lang="en-US" sz="2000" dirty="0">
                <a:latin typeface="Times New Roman"/>
                <a:ea typeface="Calibri"/>
                <a:cs typeface="+mj-cs"/>
              </a:rPr>
              <a:t>main disadvantage of </a:t>
            </a:r>
            <a:r>
              <a:rPr lang="en-US" sz="2000" dirty="0" err="1">
                <a:latin typeface="Times New Roman"/>
                <a:ea typeface="Calibri"/>
                <a:cs typeface="+mj-cs"/>
              </a:rPr>
              <a:t>deutero</a:t>
            </a:r>
            <a:r>
              <a:rPr lang="en-US" sz="2000" dirty="0">
                <a:latin typeface="Times New Roman"/>
                <a:ea typeface="Calibri"/>
                <a:cs typeface="+mj-cs"/>
              </a:rPr>
              <a:t> methanol (CD</a:t>
            </a:r>
            <a:r>
              <a:rPr lang="en-US" sz="2000" baseline="-25000" dirty="0">
                <a:latin typeface="Times New Roman"/>
                <a:ea typeface="Calibri"/>
                <a:cs typeface="+mj-cs"/>
              </a:rPr>
              <a:t>3</a:t>
            </a:r>
            <a:r>
              <a:rPr lang="en-US" sz="2000" dirty="0">
                <a:latin typeface="Times New Roman"/>
                <a:ea typeface="Calibri"/>
                <a:cs typeface="+mj-cs"/>
              </a:rPr>
              <a:t>OD) is that it will exchange </a:t>
            </a:r>
            <a:r>
              <a:rPr lang="en-US" sz="2000" dirty="0" err="1">
                <a:latin typeface="Times New Roman"/>
                <a:ea typeface="Calibri"/>
                <a:cs typeface="+mj-cs"/>
              </a:rPr>
              <a:t>ionisable</a:t>
            </a:r>
            <a:r>
              <a:rPr lang="en-US" sz="2000" dirty="0">
                <a:latin typeface="Times New Roman"/>
                <a:ea typeface="Calibri"/>
                <a:cs typeface="+mj-cs"/>
              </a:rPr>
              <a:t> protons in your sample for deuterons, and hence they will be lost from the spectrum, e.g., -OH, -NH and even -CONH2; though these can often be relatively slow to exchange. </a:t>
            </a:r>
            <a:endParaRPr lang="en-US" sz="2000" dirty="0">
              <a:ea typeface="Calibri"/>
              <a:cs typeface="+mj-cs"/>
            </a:endParaRPr>
          </a:p>
          <a:p>
            <a:pPr marL="457200">
              <a:lnSpc>
                <a:spcPct val="115000"/>
              </a:lnSpc>
              <a:spcAft>
                <a:spcPts val="0"/>
              </a:spcAft>
            </a:pPr>
            <a:r>
              <a:rPr lang="en-US" sz="2000" dirty="0">
                <a:latin typeface="Times New Roman"/>
                <a:ea typeface="Calibri"/>
                <a:cs typeface="+mj-cs"/>
              </a:rPr>
              <a:t> </a:t>
            </a:r>
            <a:endParaRPr lang="en-US" sz="2000" dirty="0">
              <a:ea typeface="Calibri"/>
              <a:cs typeface="+mj-cs"/>
            </a:endParaRPr>
          </a:p>
          <a:p>
            <a:pPr marL="457200">
              <a:lnSpc>
                <a:spcPct val="115000"/>
              </a:lnSpc>
              <a:spcAft>
                <a:spcPts val="0"/>
              </a:spcAft>
            </a:pPr>
            <a:r>
              <a:rPr lang="en-US" sz="2000" dirty="0" smtClean="0">
                <a:latin typeface="Times New Roman"/>
                <a:ea typeface="Calibri"/>
                <a:cs typeface="+mj-cs"/>
              </a:rPr>
              <a:t>- D</a:t>
            </a:r>
            <a:r>
              <a:rPr lang="en-US" sz="2000" baseline="-25000" dirty="0" smtClean="0">
                <a:latin typeface="Times New Roman"/>
                <a:ea typeface="Calibri"/>
                <a:cs typeface="+mj-cs"/>
              </a:rPr>
              <a:t>2</a:t>
            </a:r>
            <a:r>
              <a:rPr lang="en-US" sz="2000" dirty="0" smtClean="0">
                <a:latin typeface="Times New Roman"/>
                <a:ea typeface="Calibri"/>
                <a:cs typeface="+mj-cs"/>
              </a:rPr>
              <a:t>O</a:t>
            </a:r>
            <a:r>
              <a:rPr lang="en-US" sz="2000" dirty="0">
                <a:latin typeface="Times New Roman"/>
                <a:ea typeface="Calibri"/>
                <a:cs typeface="+mj-cs"/>
              </a:rPr>
              <a:t>, like </a:t>
            </a:r>
            <a:r>
              <a:rPr lang="en-US" sz="2000" dirty="0" err="1">
                <a:latin typeface="Times New Roman"/>
                <a:ea typeface="Calibri"/>
                <a:cs typeface="+mj-cs"/>
              </a:rPr>
              <a:t>deutero</a:t>
            </a:r>
            <a:r>
              <a:rPr lang="en-US" sz="2000" dirty="0">
                <a:latin typeface="Times New Roman"/>
                <a:ea typeface="Calibri"/>
                <a:cs typeface="+mj-cs"/>
              </a:rPr>
              <a:t> methanol, it exchanges all acidic protons readily and exhibits a strong HOD signal at about 4.9 ppm. Samples made up in D2O often fail to dissolve cleanly and benefit from filtration through a tight cotton wool filter.</a:t>
            </a:r>
            <a:endParaRPr lang="en-US" sz="2000" dirty="0">
              <a:ea typeface="Calibri"/>
              <a:cs typeface="+mj-cs"/>
            </a:endParaRPr>
          </a:p>
          <a:p>
            <a:pPr>
              <a:lnSpc>
                <a:spcPct val="115000"/>
              </a:lnSpc>
              <a:spcAft>
                <a:spcPts val="0"/>
              </a:spcAft>
            </a:pPr>
            <a:r>
              <a:rPr lang="en-US" sz="2000" dirty="0">
                <a:latin typeface="Times New Roman"/>
                <a:ea typeface="Calibri"/>
                <a:cs typeface="+mj-cs"/>
              </a:rPr>
              <a:t> </a:t>
            </a:r>
            <a:endParaRPr lang="en-US" sz="2000" dirty="0">
              <a:ea typeface="Calibri"/>
              <a:cs typeface="+mj-cs"/>
            </a:endParaRPr>
          </a:p>
        </p:txBody>
      </p:sp>
    </p:spTree>
    <p:extLst>
      <p:ext uri="{BB962C8B-B14F-4D97-AF65-F5344CB8AC3E}">
        <p14:creationId xmlns:p14="http://schemas.microsoft.com/office/powerpoint/2010/main" val="3288916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4FD98C-5189-4B6D-BB26-D9B30D4D681E}" type="slidenum">
              <a:rPr lang="en-US" smtClean="0"/>
              <a:pPr/>
              <a:t>26</a:t>
            </a:fld>
            <a:endParaRPr lang="en-US"/>
          </a:p>
        </p:txBody>
      </p:sp>
      <p:sp>
        <p:nvSpPr>
          <p:cNvPr id="4" name="TextBox 3"/>
          <p:cNvSpPr txBox="1"/>
          <p:nvPr/>
        </p:nvSpPr>
        <p:spPr>
          <a:xfrm>
            <a:off x="928662" y="785794"/>
            <a:ext cx="7929618" cy="2308324"/>
          </a:xfrm>
          <a:prstGeom prst="rect">
            <a:avLst/>
          </a:prstGeom>
          <a:noFill/>
        </p:spPr>
        <p:txBody>
          <a:bodyPr wrap="square" rtlCol="0">
            <a:spAutoFit/>
          </a:bodyPr>
          <a:lstStyle/>
          <a:p>
            <a:pPr marL="742950" indent="-742950">
              <a:buAutoNum type="alphaLcParenR"/>
            </a:pPr>
            <a:r>
              <a:rPr lang="en-US" sz="3600" b="1" dirty="0" smtClean="0">
                <a:latin typeface="Times New Roman" pitchFamily="18" charset="0"/>
                <a:cs typeface="Times New Roman" pitchFamily="18" charset="0"/>
              </a:rPr>
              <a:t>What is the energy difference between the two spin states of 1H in a magnetic field of 5.87T?</a:t>
            </a:r>
          </a:p>
          <a:p>
            <a:pPr marL="742950" indent="-742950">
              <a:buAutoNum type="alphaLcParenR"/>
            </a:pPr>
            <a:r>
              <a:rPr lang="en-US" sz="3600" b="1" dirty="0" smtClean="0">
                <a:latin typeface="Times New Roman" pitchFamily="18" charset="0"/>
                <a:cs typeface="Times New Roman" pitchFamily="18" charset="0"/>
              </a:rPr>
              <a:t> b) of 13 C</a:t>
            </a:r>
            <a:endParaRPr lang="en-US" sz="36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1" name="Object 1"/>
          <p:cNvGraphicFramePr>
            <a:graphicFrameLocks noChangeAspect="1"/>
          </p:cNvGraphicFramePr>
          <p:nvPr/>
        </p:nvGraphicFramePr>
        <p:xfrm>
          <a:off x="1571604" y="285728"/>
          <a:ext cx="6141858" cy="3257560"/>
        </p:xfrm>
        <a:graphic>
          <a:graphicData uri="http://schemas.openxmlformats.org/presentationml/2006/ole">
            <mc:AlternateContent xmlns:mc="http://schemas.openxmlformats.org/markup-compatibility/2006">
              <mc:Choice xmlns:v="urn:schemas-microsoft-com:vml" Requires="v">
                <p:oleObj spid="_x0000_s20499" name="CS ChemDraw Drawing" r:id="rId4" imgW="5469255" imgH="2905887" progId="ChemDraw.Document.6.0">
                  <p:embed/>
                </p:oleObj>
              </mc:Choice>
              <mc:Fallback>
                <p:oleObj name="CS ChemDraw Drawing" r:id="rId4" imgW="5469255" imgH="2905887" progId="ChemDraw.Document.6.0">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04" y="285728"/>
                        <a:ext cx="6141858" cy="3257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500166" y="5072074"/>
            <a:ext cx="6786610" cy="369332"/>
          </a:xfrm>
          <a:prstGeom prst="rect">
            <a:avLst/>
          </a:prstGeom>
          <a:noFill/>
        </p:spPr>
        <p:txBody>
          <a:bodyPr wrap="square" rtlCol="0">
            <a:spAutoFit/>
          </a:bodyPr>
          <a:lstStyle/>
          <a:p>
            <a:endParaRPr lang="en-US" dirty="0"/>
          </a:p>
        </p:txBody>
      </p:sp>
      <p:sp>
        <p:nvSpPr>
          <p:cNvPr id="8" name="TextBox 7"/>
          <p:cNvSpPr txBox="1"/>
          <p:nvPr/>
        </p:nvSpPr>
        <p:spPr>
          <a:xfrm>
            <a:off x="1652566" y="5224474"/>
            <a:ext cx="6786610" cy="369332"/>
          </a:xfrm>
          <a:prstGeom prst="rect">
            <a:avLst/>
          </a:prstGeom>
          <a:noFill/>
        </p:spPr>
        <p:txBody>
          <a:bodyPr wrap="square" rtlCol="0">
            <a:spAutoFit/>
          </a:bodyPr>
          <a:lstStyle/>
          <a:p>
            <a:endParaRPr lang="en-US" dirty="0"/>
          </a:p>
        </p:txBody>
      </p:sp>
      <p:sp>
        <p:nvSpPr>
          <p:cNvPr id="20487" name="Rectangle 7"/>
          <p:cNvSpPr>
            <a:spLocks noChangeArrowheads="1"/>
          </p:cNvSpPr>
          <p:nvPr/>
        </p:nvSpPr>
        <p:spPr bwMode="auto">
          <a:xfrm>
            <a:off x="571472" y="3783730"/>
            <a:ext cx="800105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Chemical shifts: -</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the positions of NMR absorptions, which arise due to the shielding or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deshielding</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protons by the electrons</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Note:-</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Protons with the same chemical shift are called equivalent protons. Non equivalent protons have different chemical shifts.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0486" name="Object 6"/>
          <p:cNvGraphicFramePr>
            <a:graphicFrameLocks noChangeAspect="1"/>
          </p:cNvGraphicFramePr>
          <p:nvPr>
            <p:extLst>
              <p:ext uri="{D42A27DB-BD31-4B8C-83A1-F6EECF244321}">
                <p14:modId xmlns:p14="http://schemas.microsoft.com/office/powerpoint/2010/main" val="850855154"/>
              </p:ext>
            </p:extLst>
          </p:nvPr>
        </p:nvGraphicFramePr>
        <p:xfrm>
          <a:off x="590550" y="5818188"/>
          <a:ext cx="7669213" cy="560387"/>
        </p:xfrm>
        <a:graphic>
          <a:graphicData uri="http://schemas.openxmlformats.org/presentationml/2006/ole">
            <mc:AlternateContent xmlns:mc="http://schemas.openxmlformats.org/markup-compatibility/2006">
              <mc:Choice xmlns:v="urn:schemas-microsoft-com:vml" Requires="v">
                <p:oleObj spid="_x0000_s20500" name="CS ChemDraw Drawing" r:id="rId6" imgW="6350122" imgH="452487" progId="ChemDraw.Document.6.0">
                  <p:embed/>
                </p:oleObj>
              </mc:Choice>
              <mc:Fallback>
                <p:oleObj name="CS ChemDraw Drawing" r:id="rId6" imgW="6350122" imgH="452487" progId="ChemDraw.Document.6.0">
                  <p:embed/>
                  <p:pic>
                    <p:nvPicPr>
                      <p:cNvPr id="0" name="Picture 6"/>
                      <p:cNvPicPr>
                        <a:picLocks noChangeAspect="1" noChangeArrowheads="1"/>
                      </p:cNvPicPr>
                      <p:nvPr/>
                    </p:nvPicPr>
                    <p:blipFill>
                      <a:blip r:embed="rId7"/>
                      <a:srcRect/>
                      <a:stretch>
                        <a:fillRect/>
                      </a:stretch>
                    </p:blipFill>
                    <p:spPr bwMode="auto">
                      <a:xfrm>
                        <a:off x="590550" y="5818188"/>
                        <a:ext cx="7669213" cy="560387"/>
                      </a:xfrm>
                      <a:prstGeom prst="rect">
                        <a:avLst/>
                      </a:prstGeom>
                      <a:noFill/>
                      <a:extLst/>
                    </p:spPr>
                  </p:pic>
                </p:oleObj>
              </mc:Fallback>
            </mc:AlternateContent>
          </a:graphicData>
        </a:graphic>
      </p:graphicFrame>
      <p:sp>
        <p:nvSpPr>
          <p:cNvPr id="20488" name="Rectangle 8"/>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Slide Number Placeholder 11"/>
          <p:cNvSpPr>
            <a:spLocks noGrp="1"/>
          </p:cNvSpPr>
          <p:nvPr>
            <p:ph type="sldNum" sz="quarter" idx="12"/>
          </p:nvPr>
        </p:nvSpPr>
        <p:spPr/>
        <p:txBody>
          <a:bodyPr/>
          <a:lstStyle/>
          <a:p>
            <a:fld id="{834FD98C-5189-4B6D-BB26-D9B30D4D681E}" type="slidenum">
              <a:rPr lang="en-US" smtClean="0"/>
              <a:pPr/>
              <a:t>3</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4</a:t>
            </a:fld>
            <a:endParaRPr lang="en-US"/>
          </a:p>
        </p:txBody>
      </p:sp>
      <p:sp>
        <p:nvSpPr>
          <p:cNvPr id="3" name="مستطيل 2"/>
          <p:cNvSpPr/>
          <p:nvPr/>
        </p:nvSpPr>
        <p:spPr>
          <a:xfrm>
            <a:off x="755576" y="764704"/>
            <a:ext cx="7848872" cy="4596130"/>
          </a:xfrm>
          <a:prstGeom prst="rect">
            <a:avLst/>
          </a:prstGeom>
        </p:spPr>
        <p:txBody>
          <a:bodyPr wrap="square">
            <a:spAutoFit/>
          </a:bodyPr>
          <a:lstStyle/>
          <a:p>
            <a:pPr>
              <a:lnSpc>
                <a:spcPct val="115000"/>
              </a:lnSpc>
              <a:spcAft>
                <a:spcPts val="1000"/>
              </a:spcAft>
            </a:pPr>
            <a:r>
              <a:rPr lang="en-US" sz="2400" b="1" i="1" u="sng" dirty="0">
                <a:solidFill>
                  <a:srgbClr val="C00000"/>
                </a:solidFill>
                <a:latin typeface="Times New Roman"/>
                <a:ea typeface="Calibri"/>
                <a:cs typeface="+mj-cs"/>
              </a:rPr>
              <a:t>Reference </a:t>
            </a:r>
            <a:endParaRPr lang="en-US" sz="2400" dirty="0">
              <a:ea typeface="Calibri"/>
              <a:cs typeface="+mj-cs"/>
            </a:endParaRPr>
          </a:p>
          <a:p>
            <a:pPr>
              <a:lnSpc>
                <a:spcPct val="115000"/>
              </a:lnSpc>
              <a:spcAft>
                <a:spcPts val="1000"/>
              </a:spcAft>
            </a:pPr>
            <a:r>
              <a:rPr lang="en-US" sz="2400" dirty="0">
                <a:solidFill>
                  <a:srgbClr val="000000"/>
                </a:solidFill>
                <a:latin typeface="Times New Roman"/>
                <a:ea typeface="Calibri"/>
                <a:cs typeface="+mj-cs"/>
              </a:rPr>
              <a:t>It is very difficult to measure exact frequencies to that precision→ No attempt is made to measure the exact resonance of any proton. So the frequency of a reference is measured and   the resonance frequency of each nucleus is measured relative to resonance frequency of the reference (generally TMS)</a:t>
            </a:r>
            <a:endParaRPr lang="en-US" sz="2400" dirty="0">
              <a:ea typeface="Calibri"/>
              <a:cs typeface="+mj-cs"/>
            </a:endParaRPr>
          </a:p>
          <a:p>
            <a:pPr>
              <a:lnSpc>
                <a:spcPct val="115000"/>
              </a:lnSpc>
              <a:spcAft>
                <a:spcPts val="1000"/>
              </a:spcAft>
            </a:pPr>
            <a:r>
              <a:rPr lang="en-US" sz="2400" dirty="0">
                <a:latin typeface="Times New Roman"/>
                <a:ea typeface="Calibri"/>
                <a:cs typeface="+mj-cs"/>
              </a:rPr>
              <a:t>For measuring chemical shifts of various protons in a molecule, the signal for </a:t>
            </a:r>
            <a:r>
              <a:rPr lang="en-US" sz="2400" dirty="0" err="1">
                <a:latin typeface="Times New Roman"/>
                <a:ea typeface="Calibri"/>
                <a:cs typeface="+mj-cs"/>
              </a:rPr>
              <a:t>tetramethyl</a:t>
            </a:r>
            <a:r>
              <a:rPr lang="en-US" sz="2400" dirty="0">
                <a:latin typeface="Times New Roman"/>
                <a:ea typeface="Calibri"/>
                <a:cs typeface="+mj-cs"/>
              </a:rPr>
              <a:t> </a:t>
            </a:r>
            <a:r>
              <a:rPr lang="en-US" sz="2400" dirty="0" err="1">
                <a:latin typeface="Times New Roman"/>
                <a:ea typeface="Calibri"/>
                <a:cs typeface="+mj-cs"/>
              </a:rPr>
              <a:t>silane</a:t>
            </a:r>
            <a:r>
              <a:rPr lang="en-US" sz="2400" dirty="0">
                <a:latin typeface="Times New Roman"/>
                <a:ea typeface="Calibri"/>
                <a:cs typeface="+mj-cs"/>
              </a:rPr>
              <a:t> (TMS) is taken as a reference.</a:t>
            </a:r>
            <a:endParaRPr lang="en-US" sz="2400" dirty="0">
              <a:ea typeface="Calibri"/>
              <a:cs typeface="+mj-cs"/>
            </a:endParaRPr>
          </a:p>
        </p:txBody>
      </p:sp>
    </p:spTree>
    <p:extLst>
      <p:ext uri="{BB962C8B-B14F-4D97-AF65-F5344CB8AC3E}">
        <p14:creationId xmlns:p14="http://schemas.microsoft.com/office/powerpoint/2010/main" val="1748255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5</a:t>
            </a:fld>
            <a:endParaRPr lang="en-US"/>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4" name="كائن 3"/>
          <p:cNvGraphicFramePr>
            <a:graphicFrameLocks noChangeAspect="1"/>
          </p:cNvGraphicFramePr>
          <p:nvPr>
            <p:extLst>
              <p:ext uri="{D42A27DB-BD31-4B8C-83A1-F6EECF244321}">
                <p14:modId xmlns:p14="http://schemas.microsoft.com/office/powerpoint/2010/main" val="651150320"/>
              </p:ext>
            </p:extLst>
          </p:nvPr>
        </p:nvGraphicFramePr>
        <p:xfrm>
          <a:off x="2123728" y="432498"/>
          <a:ext cx="4320480" cy="2811741"/>
        </p:xfrm>
        <a:graphic>
          <a:graphicData uri="http://schemas.openxmlformats.org/presentationml/2006/ole">
            <mc:AlternateContent xmlns:mc="http://schemas.openxmlformats.org/markup-compatibility/2006">
              <mc:Choice xmlns:v="urn:schemas-microsoft-com:vml" Requires="v">
                <p:oleObj spid="_x0000_s36871" name="CS ChemDraw Drawing" r:id="rId3" imgW="1924431" imgH="1255395" progId="ChemDraw.Document.6.0">
                  <p:embed/>
                </p:oleObj>
              </mc:Choice>
              <mc:Fallback>
                <p:oleObj name="CS ChemDraw Drawing" r:id="rId3" imgW="1924431" imgH="125539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432498"/>
                        <a:ext cx="4320480" cy="2811741"/>
                      </a:xfrm>
                      <a:prstGeom prst="rect">
                        <a:avLst/>
                      </a:prstGeom>
                      <a:noFill/>
                    </p:spPr>
                  </p:pic>
                </p:oleObj>
              </mc:Fallback>
            </mc:AlternateContent>
          </a:graphicData>
        </a:graphic>
      </p:graphicFrame>
      <p:sp>
        <p:nvSpPr>
          <p:cNvPr id="5" name="Rectangle 3"/>
          <p:cNvSpPr>
            <a:spLocks noChangeArrowheads="1"/>
          </p:cNvSpPr>
          <p:nvPr/>
        </p:nvSpPr>
        <p:spPr bwMode="auto">
          <a:xfrm>
            <a:off x="197768" y="3645024"/>
            <a:ext cx="874846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Due to the low electronegativity of silicon, the shielding of equivalent protons in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tetramethyl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silane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greater than most of the organic compounds. Therefore, NMR signal for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tetramethyl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silane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taken as a reference and chemical shifts for different kinds of protons are measure relative to it</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(i.e</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Methyl protons of TMS are strongly shielded and therefore absorbs at higher field than almost all organic protons)</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p:txBody>
      </p:sp>
    </p:spTree>
    <p:extLst>
      <p:ext uri="{BB962C8B-B14F-4D97-AF65-F5344CB8AC3E}">
        <p14:creationId xmlns:p14="http://schemas.microsoft.com/office/powerpoint/2010/main" val="579267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6</a:t>
            </a:fld>
            <a:endParaRPr lang="en-US"/>
          </a:p>
        </p:txBody>
      </p:sp>
      <p:sp>
        <p:nvSpPr>
          <p:cNvPr id="3" name="Rectangle 2"/>
          <p:cNvSpPr>
            <a:spLocks noChangeArrowheads="1"/>
          </p:cNvSpPr>
          <p:nvPr/>
        </p:nvSpPr>
        <p:spPr bwMode="auto">
          <a:xfrm>
            <a:off x="179512" y="446475"/>
            <a:ext cx="8640960"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Chemical shift:-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But the shift  from reference depends on B</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B</a:t>
            </a:r>
            <a:r>
              <a:rPr kumimoji="0" lang="en-US" sz="32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1.41 Tesla, the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ν</a:t>
            </a:r>
            <a:r>
              <a:rPr kumimoji="0" lang="en-US" sz="32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H</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60MHz</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B</a:t>
            </a:r>
            <a:r>
              <a:rPr kumimoji="0" lang="en-US" sz="32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2.35 Tesla, the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ν</a:t>
            </a:r>
            <a:r>
              <a:rPr kumimoji="0" lang="en-US" sz="32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H</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100MHz</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كائن 3"/>
          <p:cNvGraphicFramePr>
            <a:graphicFrameLocks noChangeAspect="1"/>
          </p:cNvGraphicFramePr>
          <p:nvPr>
            <p:extLst>
              <p:ext uri="{D42A27DB-BD31-4B8C-83A1-F6EECF244321}">
                <p14:modId xmlns:p14="http://schemas.microsoft.com/office/powerpoint/2010/main" val="1240420818"/>
              </p:ext>
            </p:extLst>
          </p:nvPr>
        </p:nvGraphicFramePr>
        <p:xfrm>
          <a:off x="376490" y="3068960"/>
          <a:ext cx="7552117" cy="1396355"/>
        </p:xfrm>
        <a:graphic>
          <a:graphicData uri="http://schemas.openxmlformats.org/presentationml/2006/ole">
            <mc:AlternateContent xmlns:mc="http://schemas.openxmlformats.org/markup-compatibility/2006">
              <mc:Choice xmlns:v="urn:schemas-microsoft-com:vml" Requires="v">
                <p:oleObj spid="_x0000_s37896" name="CS ChemDraw Drawing" r:id="rId3" imgW="3661655" imgH="676467" progId="ChemDraw.Document.6.0">
                  <p:embed/>
                </p:oleObj>
              </mc:Choice>
              <mc:Fallback>
                <p:oleObj name="CS ChemDraw Drawing" r:id="rId3" imgW="3661655" imgH="67646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490" y="3068960"/>
                        <a:ext cx="7552117" cy="1396355"/>
                      </a:xfrm>
                      <a:prstGeom prst="rect">
                        <a:avLst/>
                      </a:prstGeom>
                      <a:noFill/>
                    </p:spPr>
                  </p:pic>
                </p:oleObj>
              </mc:Fallback>
            </mc:AlternateContent>
          </a:graphicData>
        </a:graphic>
      </p:graphicFrame>
      <p:sp>
        <p:nvSpPr>
          <p:cNvPr id="5" name="Rectangle 3"/>
          <p:cNvSpPr>
            <a:spLocks noChangeArrowheads="1"/>
          </p:cNvSpPr>
          <p:nvPr/>
        </p:nvSpPr>
        <p:spPr bwMode="auto">
          <a:xfrm>
            <a:off x="409328" y="5301208"/>
            <a:ext cx="871296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 for a given proton the shift in Hz from TMS in 100 MHz is larger by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5/3</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than that in 60 MHz</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5336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7</a:t>
            </a:fld>
            <a:endParaRPr lang="en-US"/>
          </a:p>
        </p:txBody>
      </p:sp>
      <p:sp>
        <p:nvSpPr>
          <p:cNvPr id="3" name="مستطيل 2"/>
          <p:cNvSpPr/>
          <p:nvPr/>
        </p:nvSpPr>
        <p:spPr>
          <a:xfrm>
            <a:off x="395536" y="908720"/>
            <a:ext cx="8424936" cy="4539704"/>
          </a:xfrm>
          <a:prstGeom prst="rect">
            <a:avLst/>
          </a:prstGeom>
        </p:spPr>
        <p:txBody>
          <a:bodyPr wrap="square">
            <a:spAutoFit/>
          </a:bodyPr>
          <a:lstStyle/>
          <a:p>
            <a:pPr>
              <a:lnSpc>
                <a:spcPct val="115000"/>
              </a:lnSpc>
              <a:spcAft>
                <a:spcPts val="0"/>
              </a:spcAft>
            </a:pPr>
            <a:r>
              <a:rPr lang="en-US" dirty="0">
                <a:latin typeface="Times New Roman"/>
                <a:ea typeface="Calibri"/>
                <a:cs typeface="Arial"/>
              </a:rPr>
              <a:t>So the solution is to measure the chemical shift in ppm ( which is </a:t>
            </a:r>
            <a:r>
              <a:rPr lang="en-US" b="1" dirty="0">
                <a:latin typeface="Times New Roman"/>
                <a:ea typeface="Calibri"/>
                <a:cs typeface="Arial"/>
              </a:rPr>
              <a:t>field independent)</a:t>
            </a:r>
            <a:r>
              <a:rPr lang="en-US" dirty="0">
                <a:latin typeface="Times New Roman"/>
                <a:ea typeface="Calibri"/>
                <a:cs typeface="Arial"/>
              </a:rPr>
              <a:t>.</a:t>
            </a:r>
            <a:endParaRPr lang="en-US" sz="1600" dirty="0">
              <a:ea typeface="Calibri"/>
              <a:cs typeface="Arial"/>
            </a:endParaRPr>
          </a:p>
          <a:p>
            <a:pPr>
              <a:lnSpc>
                <a:spcPct val="115000"/>
              </a:lnSpc>
              <a:spcAft>
                <a:spcPts val="0"/>
              </a:spcAft>
            </a:pPr>
            <a:r>
              <a:rPr lang="en-US" dirty="0">
                <a:latin typeface="Times New Roman"/>
                <a:ea typeface="Calibri"/>
                <a:cs typeface="Arial"/>
              </a:rPr>
              <a:t> </a:t>
            </a:r>
            <a:endParaRPr lang="en-US" sz="1600" dirty="0">
              <a:ea typeface="Calibri"/>
              <a:cs typeface="Arial"/>
            </a:endParaRPr>
          </a:p>
          <a:p>
            <a:pPr>
              <a:lnSpc>
                <a:spcPct val="115000"/>
              </a:lnSpc>
              <a:spcAft>
                <a:spcPts val="0"/>
              </a:spcAft>
            </a:pPr>
            <a:r>
              <a:rPr lang="en-US" dirty="0">
                <a:latin typeface="Times New Roman"/>
                <a:ea typeface="Calibri"/>
                <a:cs typeface="Arial"/>
              </a:rPr>
              <a:t>Chemical shift can  be expressed as the difference between the resonance frequency of the protons in the sample </a:t>
            </a:r>
            <a:r>
              <a:rPr lang="en-US" sz="2000" b="1" dirty="0">
                <a:solidFill>
                  <a:srgbClr val="C00000"/>
                </a:solidFill>
                <a:latin typeface="Times New Roman"/>
                <a:ea typeface="Calibri"/>
                <a:cs typeface="Arial"/>
              </a:rPr>
              <a:t>(</a:t>
            </a:r>
            <a:r>
              <a:rPr lang="en-US" sz="2000" b="1" dirty="0" err="1">
                <a:solidFill>
                  <a:srgbClr val="C00000"/>
                </a:solidFill>
                <a:latin typeface="Times New Roman"/>
                <a:ea typeface="Calibri"/>
                <a:cs typeface="Arial"/>
              </a:rPr>
              <a:t>ν</a:t>
            </a:r>
            <a:r>
              <a:rPr lang="en-US" sz="2000" b="1" baseline="-25000" dirty="0" err="1">
                <a:solidFill>
                  <a:srgbClr val="C00000"/>
                </a:solidFill>
                <a:latin typeface="Times New Roman"/>
                <a:ea typeface="Calibri"/>
                <a:cs typeface="Arial"/>
              </a:rPr>
              <a:t>sample</a:t>
            </a:r>
            <a:r>
              <a:rPr lang="en-US" sz="2000" b="1" dirty="0">
                <a:solidFill>
                  <a:srgbClr val="C00000"/>
                </a:solidFill>
                <a:latin typeface="Times New Roman"/>
                <a:ea typeface="Calibri"/>
                <a:cs typeface="Arial"/>
              </a:rPr>
              <a:t>)</a:t>
            </a:r>
            <a:r>
              <a:rPr lang="en-US" dirty="0">
                <a:latin typeface="Times New Roman"/>
                <a:ea typeface="Calibri"/>
                <a:cs typeface="Arial"/>
              </a:rPr>
              <a:t> and the resonance frequency of the protons in  the standard </a:t>
            </a:r>
            <a:r>
              <a:rPr lang="en-US" sz="2000" dirty="0">
                <a:solidFill>
                  <a:srgbClr val="C00000"/>
                </a:solidFill>
                <a:latin typeface="Times New Roman"/>
                <a:ea typeface="Calibri"/>
                <a:cs typeface="Arial"/>
              </a:rPr>
              <a:t>TMS </a:t>
            </a:r>
            <a:r>
              <a:rPr lang="en-US" sz="2000" b="1" dirty="0">
                <a:solidFill>
                  <a:srgbClr val="C00000"/>
                </a:solidFill>
                <a:latin typeface="Times New Roman"/>
                <a:ea typeface="Calibri"/>
                <a:cs typeface="Arial"/>
              </a:rPr>
              <a:t>(ν </a:t>
            </a:r>
            <a:r>
              <a:rPr lang="en-US" sz="2000" b="1" baseline="-25000" dirty="0">
                <a:solidFill>
                  <a:srgbClr val="C00000"/>
                </a:solidFill>
                <a:latin typeface="Times New Roman"/>
                <a:ea typeface="Calibri"/>
                <a:cs typeface="Arial"/>
              </a:rPr>
              <a:t>standard</a:t>
            </a:r>
            <a:r>
              <a:rPr lang="en-US" sz="2000" b="1" dirty="0">
                <a:solidFill>
                  <a:srgbClr val="C00000"/>
                </a:solidFill>
                <a:latin typeface="Times New Roman"/>
                <a:ea typeface="Calibri"/>
                <a:cs typeface="Arial"/>
              </a:rPr>
              <a:t>)</a:t>
            </a:r>
            <a:r>
              <a:rPr lang="en-US" dirty="0">
                <a:latin typeface="Times New Roman"/>
                <a:ea typeface="Calibri"/>
                <a:cs typeface="Arial"/>
              </a:rPr>
              <a:t> .This quantity is measured in ppm and given the symbol delta δ. Its measure in equivalent frequency units which is then divided by the frequency of the spectrometer used. </a:t>
            </a:r>
            <a:endParaRPr lang="en-US" sz="1600" dirty="0">
              <a:ea typeface="Calibri"/>
              <a:cs typeface="Arial"/>
            </a:endParaRPr>
          </a:p>
          <a:p>
            <a:pPr>
              <a:lnSpc>
                <a:spcPct val="115000"/>
              </a:lnSpc>
              <a:spcAft>
                <a:spcPts val="0"/>
              </a:spcAft>
            </a:pPr>
            <a:r>
              <a:rPr lang="en-US" dirty="0">
                <a:latin typeface="Times New Roman"/>
                <a:ea typeface="Calibri"/>
                <a:cs typeface="Arial"/>
              </a:rPr>
              <a:t> </a:t>
            </a:r>
            <a:endParaRPr lang="en-US" sz="1600" dirty="0">
              <a:ea typeface="Calibri"/>
              <a:cs typeface="Arial"/>
            </a:endParaRPr>
          </a:p>
          <a:p>
            <a:pPr>
              <a:lnSpc>
                <a:spcPct val="115000"/>
              </a:lnSpc>
              <a:spcAft>
                <a:spcPts val="0"/>
              </a:spcAft>
            </a:pPr>
            <a:r>
              <a:rPr lang="en-US" dirty="0">
                <a:latin typeface="Times New Roman"/>
                <a:ea typeface="Calibri"/>
                <a:cs typeface="Arial"/>
              </a:rPr>
              <a:t>δ (Delta) or τ (Tau) scales are commonly used. In majority of organic compounds, protons resonate at a lower field than the proton of TMS. Thus Delta (δ) value for TMS equal to zero.</a:t>
            </a:r>
            <a:endParaRPr lang="en-US" sz="1600" dirty="0">
              <a:ea typeface="Calibri"/>
              <a:cs typeface="Arial"/>
            </a:endParaRPr>
          </a:p>
          <a:p>
            <a:pPr algn="ctr">
              <a:lnSpc>
                <a:spcPct val="115000"/>
              </a:lnSpc>
              <a:spcAft>
                <a:spcPts val="0"/>
              </a:spcAft>
            </a:pPr>
            <a:r>
              <a:rPr lang="en-US" b="1" baseline="-25000" dirty="0">
                <a:solidFill>
                  <a:srgbClr val="0070C0"/>
                </a:solidFill>
                <a:latin typeface="Times New Roman"/>
                <a:ea typeface="Calibri"/>
                <a:cs typeface="Arial"/>
              </a:rPr>
              <a:t> </a:t>
            </a:r>
            <a:endParaRPr lang="en-US" sz="1600" dirty="0">
              <a:ea typeface="Calibri"/>
              <a:cs typeface="Arial"/>
            </a:endParaRPr>
          </a:p>
          <a:p>
            <a:r>
              <a:rPr lang="en-US" dirty="0">
                <a:latin typeface="Times New Roman"/>
                <a:ea typeface="Calibri"/>
              </a:rPr>
              <a:t>Since the operating frequency of the instrument is directly proportional to the strength of magnetic field, we can define δ as </a:t>
            </a:r>
            <a:endParaRPr lang="ar-IQ" dirty="0"/>
          </a:p>
        </p:txBody>
      </p:sp>
    </p:spTree>
    <p:extLst>
      <p:ext uri="{BB962C8B-B14F-4D97-AF65-F5344CB8AC3E}">
        <p14:creationId xmlns:p14="http://schemas.microsoft.com/office/powerpoint/2010/main" val="144124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29" name="Object 1"/>
          <p:cNvGraphicFramePr>
            <a:graphicFrameLocks noChangeAspect="1"/>
          </p:cNvGraphicFramePr>
          <p:nvPr>
            <p:extLst>
              <p:ext uri="{D42A27DB-BD31-4B8C-83A1-F6EECF244321}">
                <p14:modId xmlns:p14="http://schemas.microsoft.com/office/powerpoint/2010/main" val="439606111"/>
              </p:ext>
            </p:extLst>
          </p:nvPr>
        </p:nvGraphicFramePr>
        <p:xfrm>
          <a:off x="0" y="548680"/>
          <a:ext cx="8969554" cy="5328592"/>
        </p:xfrm>
        <a:graphic>
          <a:graphicData uri="http://schemas.openxmlformats.org/presentationml/2006/ole">
            <mc:AlternateContent xmlns:mc="http://schemas.openxmlformats.org/markup-compatibility/2006">
              <mc:Choice xmlns:v="urn:schemas-microsoft-com:vml" Requires="v">
                <p:oleObj spid="_x0000_s22544" name="CS ChemDraw Drawing" r:id="rId3" imgW="5978271" imgH="1672971" progId="ChemDraw.Document.6.0">
                  <p:embed/>
                </p:oleObj>
              </mc:Choice>
              <mc:Fallback>
                <p:oleObj name="CS ChemDraw Drawing" r:id="rId3" imgW="5978271" imgH="1672971"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8680"/>
                        <a:ext cx="8969554" cy="5328592"/>
                      </a:xfrm>
                      <a:prstGeom prst="rect">
                        <a:avLst/>
                      </a:prstGeom>
                      <a:noFill/>
                      <a:extLst/>
                    </p:spPr>
                  </p:pic>
                </p:oleObj>
              </mc:Fallback>
            </mc:AlternateContent>
          </a:graphicData>
        </a:graphic>
      </p:graphicFrame>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Slide Number Placeholder 7"/>
          <p:cNvSpPr>
            <a:spLocks noGrp="1"/>
          </p:cNvSpPr>
          <p:nvPr>
            <p:ph type="sldNum" sz="quarter" idx="12"/>
          </p:nvPr>
        </p:nvSpPr>
        <p:spPr/>
        <p:txBody>
          <a:bodyPr/>
          <a:lstStyle/>
          <a:p>
            <a:fld id="{834FD98C-5189-4B6D-BB26-D9B30D4D681E}"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9</a:t>
            </a:fld>
            <a:endParaRPr 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4" name="كائن 3"/>
          <p:cNvGraphicFramePr>
            <a:graphicFrameLocks noChangeAspect="1"/>
          </p:cNvGraphicFramePr>
          <p:nvPr>
            <p:extLst>
              <p:ext uri="{D42A27DB-BD31-4B8C-83A1-F6EECF244321}">
                <p14:modId xmlns:p14="http://schemas.microsoft.com/office/powerpoint/2010/main" val="3653092041"/>
              </p:ext>
            </p:extLst>
          </p:nvPr>
        </p:nvGraphicFramePr>
        <p:xfrm>
          <a:off x="273068" y="260648"/>
          <a:ext cx="8597863" cy="6336704"/>
        </p:xfrm>
        <a:graphic>
          <a:graphicData uri="http://schemas.openxmlformats.org/presentationml/2006/ole">
            <mc:AlternateContent xmlns:mc="http://schemas.openxmlformats.org/markup-compatibility/2006">
              <mc:Choice xmlns:v="urn:schemas-microsoft-com:vml" Requires="v">
                <p:oleObj spid="_x0000_s38918" name="CS ChemDraw Drawing" r:id="rId3" imgW="7250811" imgH="4516755" progId="ChemDraw.Document.6.0">
                  <p:embed/>
                </p:oleObj>
              </mc:Choice>
              <mc:Fallback>
                <p:oleObj name="CS ChemDraw Drawing" r:id="rId3" imgW="7250811" imgH="451675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068" y="260648"/>
                        <a:ext cx="8597863" cy="6336704"/>
                      </a:xfrm>
                      <a:prstGeom prst="rect">
                        <a:avLst/>
                      </a:prstGeom>
                      <a:noFill/>
                    </p:spPr>
                  </p:pic>
                </p:oleObj>
              </mc:Fallback>
            </mc:AlternateContent>
          </a:graphicData>
        </a:graphic>
      </p:graphicFrame>
    </p:spTree>
    <p:extLst>
      <p:ext uri="{BB962C8B-B14F-4D97-AF65-F5344CB8AC3E}">
        <p14:creationId xmlns:p14="http://schemas.microsoft.com/office/powerpoint/2010/main" val="1637481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198</TotalTime>
  <Words>1603</Words>
  <Application>Microsoft Office PowerPoint</Application>
  <PresentationFormat>عرض على الشاشة (3:4)‏</PresentationFormat>
  <Paragraphs>174</Paragraphs>
  <Slides>26</Slides>
  <Notes>1</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26</vt:i4>
      </vt:variant>
    </vt:vector>
  </HeadingPairs>
  <TitlesOfParts>
    <vt:vector size="28"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Compounds showing one signal </dc:title>
  <dc:creator>1</dc:creator>
  <cp:lastModifiedBy>InteL</cp:lastModifiedBy>
  <cp:revision>23</cp:revision>
  <dcterms:created xsi:type="dcterms:W3CDTF">2014-03-03T07:19:00Z</dcterms:created>
  <dcterms:modified xsi:type="dcterms:W3CDTF">2019-03-11T17:50:31Z</dcterms:modified>
</cp:coreProperties>
</file>